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60" r:id="rId6"/>
    <p:sldId id="259" r:id="rId7"/>
    <p:sldId id="266" r:id="rId8"/>
    <p:sldId id="285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70" r:id="rId18"/>
    <p:sldId id="271" r:id="rId19"/>
    <p:sldId id="282" r:id="rId20"/>
    <p:sldId id="272" r:id="rId21"/>
    <p:sldId id="283" r:id="rId22"/>
    <p:sldId id="274" r:id="rId23"/>
    <p:sldId id="275" r:id="rId24"/>
    <p:sldId id="276" r:id="rId25"/>
    <p:sldId id="278" r:id="rId26"/>
    <p:sldId id="288" r:id="rId27"/>
    <p:sldId id="277" r:id="rId28"/>
    <p:sldId id="281" r:id="rId29"/>
    <p:sldId id="280" r:id="rId30"/>
    <p:sldId id="287" r:id="rId31"/>
    <p:sldId id="286" r:id="rId32"/>
  </p:sldIdLst>
  <p:sldSz cx="9144000" cy="6858000" type="screen4x3"/>
  <p:notesSz cx="6724650" cy="97742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F62F"/>
    <a:srgbClr val="8D50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71" autoAdjust="0"/>
  </p:normalViewPr>
  <p:slideViewPr>
    <p:cSldViewPr>
      <p:cViewPr>
        <p:scale>
          <a:sx n="100" d="100"/>
          <a:sy n="100" d="100"/>
        </p:scale>
        <p:origin x="-414" y="14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58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1043640" y="415656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1620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08" name="PlaceHolder 5"/>
          <p:cNvSpPr>
            <a:spLocks noGrp="1"/>
          </p:cNvSpPr>
          <p:nvPr>
            <p:ph type="body"/>
          </p:nvPr>
        </p:nvSpPr>
        <p:spPr>
          <a:xfrm>
            <a:off x="104364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3350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56264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13" name="PlaceHolder 5"/>
          <p:cNvSpPr>
            <a:spLocks noGrp="1"/>
          </p:cNvSpPr>
          <p:nvPr>
            <p:ph type="body"/>
          </p:nvPr>
        </p:nvSpPr>
        <p:spPr>
          <a:xfrm>
            <a:off x="56264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14" name="PlaceHolder 6"/>
          <p:cNvSpPr>
            <a:spLocks noGrp="1"/>
          </p:cNvSpPr>
          <p:nvPr>
            <p:ph type="body"/>
          </p:nvPr>
        </p:nvSpPr>
        <p:spPr>
          <a:xfrm>
            <a:off x="33350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15" name="PlaceHolder 7"/>
          <p:cNvSpPr>
            <a:spLocks noGrp="1"/>
          </p:cNvSpPr>
          <p:nvPr>
            <p:ph type="body"/>
          </p:nvPr>
        </p:nvSpPr>
        <p:spPr>
          <a:xfrm>
            <a:off x="10436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subTitle"/>
          </p:nvPr>
        </p:nvSpPr>
        <p:spPr>
          <a:xfrm>
            <a:off x="1043640" y="2323800"/>
            <a:ext cx="6777000" cy="3508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677700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subTitle"/>
          </p:nvPr>
        </p:nvSpPr>
        <p:spPr>
          <a:xfrm>
            <a:off x="1043640" y="1027800"/>
            <a:ext cx="702432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104364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subTitle"/>
          </p:nvPr>
        </p:nvSpPr>
        <p:spPr>
          <a:xfrm>
            <a:off x="1043640" y="2323800"/>
            <a:ext cx="6777000" cy="3508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451620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1043640" y="415656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1043640" y="415656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51620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86" name="PlaceHolder 5"/>
          <p:cNvSpPr>
            <a:spLocks noGrp="1"/>
          </p:cNvSpPr>
          <p:nvPr>
            <p:ph type="body"/>
          </p:nvPr>
        </p:nvSpPr>
        <p:spPr>
          <a:xfrm>
            <a:off x="104364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33350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5626440" y="232380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91" name="PlaceHolder 5"/>
          <p:cNvSpPr>
            <a:spLocks noGrp="1"/>
          </p:cNvSpPr>
          <p:nvPr>
            <p:ph type="body"/>
          </p:nvPr>
        </p:nvSpPr>
        <p:spPr>
          <a:xfrm>
            <a:off x="56264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92" name="PlaceHolder 6"/>
          <p:cNvSpPr>
            <a:spLocks noGrp="1"/>
          </p:cNvSpPr>
          <p:nvPr>
            <p:ph type="body"/>
          </p:nvPr>
        </p:nvSpPr>
        <p:spPr>
          <a:xfrm>
            <a:off x="33350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93" name="PlaceHolder 7"/>
          <p:cNvSpPr>
            <a:spLocks noGrp="1"/>
          </p:cNvSpPr>
          <p:nvPr>
            <p:ph type="body"/>
          </p:nvPr>
        </p:nvSpPr>
        <p:spPr>
          <a:xfrm>
            <a:off x="1043640" y="4156560"/>
            <a:ext cx="2181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677700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subTitle"/>
          </p:nvPr>
        </p:nvSpPr>
        <p:spPr>
          <a:xfrm>
            <a:off x="1043640" y="1027800"/>
            <a:ext cx="702432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104364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92" name="PlaceHolder 4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350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516200" y="415656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it-IT" sz="18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104364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516200" y="2323800"/>
            <a:ext cx="330696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1043640" y="4156560"/>
            <a:ext cx="6777000" cy="1673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it-IT" sz="2400" b="0" strike="noStrike" spc="-1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DB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99216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1" name="CustomShape 2"/>
          <p:cNvSpPr/>
          <p:nvPr/>
        </p:nvSpPr>
        <p:spPr>
          <a:xfrm>
            <a:off x="7776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30636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141480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50040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72900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" name="CustomShape 7"/>
          <p:cNvSpPr/>
          <p:nvPr/>
        </p:nvSpPr>
        <p:spPr>
          <a:xfrm rot="10800000">
            <a:off x="6707520" y="36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8"/>
          <p:cNvSpPr/>
          <p:nvPr/>
        </p:nvSpPr>
        <p:spPr>
          <a:xfrm rot="10800000">
            <a:off x="8764920" y="36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CustomShape 9"/>
          <p:cNvSpPr/>
          <p:nvPr/>
        </p:nvSpPr>
        <p:spPr>
          <a:xfrm rot="10800000">
            <a:off x="8231400" y="36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" name="CustomShape 10"/>
          <p:cNvSpPr/>
          <p:nvPr/>
        </p:nvSpPr>
        <p:spPr>
          <a:xfrm>
            <a:off x="3887640" y="0"/>
            <a:ext cx="28191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CustomShape 11"/>
          <p:cNvSpPr/>
          <p:nvPr/>
        </p:nvSpPr>
        <p:spPr>
          <a:xfrm>
            <a:off x="297324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12"/>
          <p:cNvSpPr/>
          <p:nvPr/>
        </p:nvSpPr>
        <p:spPr>
          <a:xfrm>
            <a:off x="320184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CustomShape 13"/>
          <p:cNvSpPr/>
          <p:nvPr/>
        </p:nvSpPr>
        <p:spPr>
          <a:xfrm>
            <a:off x="65880" y="5034960"/>
            <a:ext cx="9143640" cy="1175400"/>
          </a:xfrm>
          <a:custGeom>
            <a:avLst/>
            <a:gdLst/>
            <a:ahLst/>
            <a:cxnLst/>
            <a:rect l="l" t="t" r="r" b="b"/>
            <a:pathLst>
              <a:path w="9144000" h="1175655">
                <a:moveTo>
                  <a:pt x="0" y="1116279"/>
                </a:moveTo>
                <a:cubicBezTo>
                  <a:pt x="493815" y="1145967"/>
                  <a:pt x="987631" y="1175655"/>
                  <a:pt x="1674420" y="1163780"/>
                </a:cubicBezTo>
                <a:cubicBezTo>
                  <a:pt x="2361209" y="1151905"/>
                  <a:pt x="3204358" y="1138050"/>
                  <a:pt x="4120737" y="1045027"/>
                </a:cubicBezTo>
                <a:cubicBezTo>
                  <a:pt x="5037116" y="952004"/>
                  <a:pt x="6335486" y="779811"/>
                  <a:pt x="7172696" y="605640"/>
                </a:cubicBezTo>
                <a:cubicBezTo>
                  <a:pt x="8009907" y="431469"/>
                  <a:pt x="8866910" y="154379"/>
                  <a:pt x="9144000" y="0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CustomShape 14"/>
          <p:cNvSpPr/>
          <p:nvPr/>
        </p:nvSpPr>
        <p:spPr>
          <a:xfrm>
            <a:off x="65880" y="3467520"/>
            <a:ext cx="9143640" cy="890280"/>
          </a:xfrm>
          <a:custGeom>
            <a:avLst/>
            <a:gdLst/>
            <a:ahLst/>
            <a:cxnLst/>
            <a:rect l="l" t="t" r="r" b="b"/>
            <a:pathLst>
              <a:path w="9144000" h="890650">
                <a:moveTo>
                  <a:pt x="0" y="890650"/>
                </a:moveTo>
                <a:cubicBezTo>
                  <a:pt x="263236" y="751114"/>
                  <a:pt x="526472" y="611579"/>
                  <a:pt x="1045028" y="475013"/>
                </a:cubicBezTo>
                <a:cubicBezTo>
                  <a:pt x="1563584" y="338447"/>
                  <a:pt x="2299855" y="138545"/>
                  <a:pt x="3111335" y="71252"/>
                </a:cubicBezTo>
                <a:cubicBezTo>
                  <a:pt x="3922815" y="3959"/>
                  <a:pt x="4908467" y="0"/>
                  <a:pt x="5913911" y="71252"/>
                </a:cubicBezTo>
                <a:cubicBezTo>
                  <a:pt x="6919355" y="142504"/>
                  <a:pt x="8595756" y="427512"/>
                  <a:pt x="9144000" y="498764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CustomShape 15"/>
          <p:cNvSpPr/>
          <p:nvPr/>
        </p:nvSpPr>
        <p:spPr>
          <a:xfrm>
            <a:off x="54000" y="5640840"/>
            <a:ext cx="3004200" cy="1211040"/>
          </a:xfrm>
          <a:custGeom>
            <a:avLst/>
            <a:gdLst/>
            <a:ahLst/>
            <a:cxnLst/>
            <a:rect l="l" t="t" r="r" b="b"/>
            <a:pathLst>
              <a:path w="3004457" h="1211283">
                <a:moveTo>
                  <a:pt x="0" y="0"/>
                </a:moveTo>
                <a:cubicBezTo>
                  <a:pt x="1103415" y="501732"/>
                  <a:pt x="2206831" y="1003465"/>
                  <a:pt x="3004457" y="1211283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" name="CustomShape 16"/>
          <p:cNvSpPr/>
          <p:nvPr/>
        </p:nvSpPr>
        <p:spPr>
          <a:xfrm>
            <a:off x="65880" y="5284440"/>
            <a:ext cx="9143640" cy="1478160"/>
          </a:xfrm>
          <a:custGeom>
            <a:avLst/>
            <a:gdLst/>
            <a:ahLst/>
            <a:cxnLst/>
            <a:rect l="l" t="t" r="r" b="b"/>
            <a:pathLst>
              <a:path w="9144000" h="1478478">
                <a:moveTo>
                  <a:pt x="0" y="0"/>
                </a:moveTo>
                <a:cubicBezTo>
                  <a:pt x="285997" y="99951"/>
                  <a:pt x="571995" y="199902"/>
                  <a:pt x="1104405" y="344385"/>
                </a:cubicBezTo>
                <a:cubicBezTo>
                  <a:pt x="1636815" y="488868"/>
                  <a:pt x="2432462" y="710541"/>
                  <a:pt x="3194462" y="866899"/>
                </a:cubicBezTo>
                <a:cubicBezTo>
                  <a:pt x="3956462" y="1023258"/>
                  <a:pt x="4920343" y="1185554"/>
                  <a:pt x="5676405" y="1282536"/>
                </a:cubicBezTo>
                <a:cubicBezTo>
                  <a:pt x="6432467" y="1379518"/>
                  <a:pt x="7247906" y="1419102"/>
                  <a:pt x="7730836" y="1448790"/>
                </a:cubicBezTo>
                <a:cubicBezTo>
                  <a:pt x="8213766" y="1478478"/>
                  <a:pt x="8338457" y="1464623"/>
                  <a:pt x="8573984" y="1460665"/>
                </a:cubicBezTo>
                <a:cubicBezTo>
                  <a:pt x="8809511" y="1456707"/>
                  <a:pt x="8976755" y="1440873"/>
                  <a:pt x="9144000" y="1425039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" name="CustomShape 17"/>
          <p:cNvSpPr/>
          <p:nvPr/>
        </p:nvSpPr>
        <p:spPr>
          <a:xfrm>
            <a:off x="2215080" y="5132160"/>
            <a:ext cx="6982200" cy="1719720"/>
          </a:xfrm>
          <a:custGeom>
            <a:avLst/>
            <a:gdLst/>
            <a:ahLst/>
            <a:cxnLst/>
            <a:rect l="l" t="t" r="r" b="b"/>
            <a:pathLst>
              <a:path w="6982691" h="1719942">
                <a:moveTo>
                  <a:pt x="0" y="1719942"/>
                </a:moveTo>
                <a:cubicBezTo>
                  <a:pt x="162296" y="1536864"/>
                  <a:pt x="324592" y="1353787"/>
                  <a:pt x="546265" y="1185553"/>
                </a:cubicBezTo>
                <a:cubicBezTo>
                  <a:pt x="767938" y="1017319"/>
                  <a:pt x="1074718" y="835231"/>
                  <a:pt x="1330037" y="710540"/>
                </a:cubicBezTo>
                <a:cubicBezTo>
                  <a:pt x="1585356" y="585849"/>
                  <a:pt x="1741715" y="530430"/>
                  <a:pt x="2078182" y="437407"/>
                </a:cubicBezTo>
                <a:cubicBezTo>
                  <a:pt x="2414649" y="344384"/>
                  <a:pt x="3028208" y="213755"/>
                  <a:pt x="3348842" y="152399"/>
                </a:cubicBezTo>
                <a:cubicBezTo>
                  <a:pt x="3669476" y="91043"/>
                  <a:pt x="3718957" y="93022"/>
                  <a:pt x="4001985" y="69272"/>
                </a:cubicBezTo>
                <a:cubicBezTo>
                  <a:pt x="4285013" y="45522"/>
                  <a:pt x="4732317" y="19792"/>
                  <a:pt x="5047013" y="9896"/>
                </a:cubicBezTo>
                <a:cubicBezTo>
                  <a:pt x="5361709" y="0"/>
                  <a:pt x="5890161" y="9896"/>
                  <a:pt x="5890161" y="9896"/>
                </a:cubicBezTo>
                <a:lnTo>
                  <a:pt x="6495803" y="9896"/>
                </a:lnTo>
                <a:cubicBezTo>
                  <a:pt x="6664037" y="13854"/>
                  <a:pt x="6818416" y="27708"/>
                  <a:pt x="6899564" y="33646"/>
                </a:cubicBezTo>
                <a:cubicBezTo>
                  <a:pt x="6980712" y="39584"/>
                  <a:pt x="6953003" y="37605"/>
                  <a:pt x="6982691" y="45522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CustomShape 18"/>
          <p:cNvSpPr/>
          <p:nvPr/>
        </p:nvSpPr>
        <p:spPr>
          <a:xfrm rot="1800000">
            <a:off x="307368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CustomShape 19"/>
          <p:cNvSpPr/>
          <p:nvPr/>
        </p:nvSpPr>
        <p:spPr>
          <a:xfrm rot="1800000">
            <a:off x="379764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20"/>
          <p:cNvSpPr/>
          <p:nvPr/>
        </p:nvSpPr>
        <p:spPr>
          <a:xfrm rot="1800000">
            <a:off x="3807360" y="15922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CustomShape 21"/>
          <p:cNvSpPr/>
          <p:nvPr/>
        </p:nvSpPr>
        <p:spPr>
          <a:xfrm rot="1800000">
            <a:off x="3054600" y="3254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4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" name="CustomShape 22"/>
          <p:cNvSpPr/>
          <p:nvPr/>
        </p:nvSpPr>
        <p:spPr>
          <a:xfrm rot="1800000">
            <a:off x="4540680" y="53830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6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" name="CustomShape 23"/>
          <p:cNvSpPr/>
          <p:nvPr/>
        </p:nvSpPr>
        <p:spPr>
          <a:xfrm rot="1800000">
            <a:off x="-304560" y="4201200"/>
            <a:ext cx="1261080" cy="1387800"/>
          </a:xfrm>
          <a:custGeom>
            <a:avLst/>
            <a:gdLst/>
            <a:ahLst/>
            <a:cxnLst/>
            <a:rect l="l" t="t" r="r" b="b"/>
            <a:pathLst>
              <a:path w="1261499" h="1388236">
                <a:moveTo>
                  <a:pt x="0" y="105098"/>
                </a:moveTo>
                <a:lnTo>
                  <a:pt x="56357" y="0"/>
                </a:lnTo>
                <a:lnTo>
                  <a:pt x="865241" y="0"/>
                </a:lnTo>
                <a:lnTo>
                  <a:pt x="1261499" y="694118"/>
                </a:lnTo>
                <a:lnTo>
                  <a:pt x="865241" y="1388236"/>
                </a:lnTo>
                <a:lnTo>
                  <a:pt x="744578" y="1387893"/>
                </a:lnTo>
                <a:lnTo>
                  <a:pt x="0" y="1050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" name="CustomShape 24"/>
          <p:cNvSpPr/>
          <p:nvPr/>
        </p:nvSpPr>
        <p:spPr>
          <a:xfrm rot="1800000">
            <a:off x="101880" y="54021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" name="CustomShape 25"/>
          <p:cNvSpPr/>
          <p:nvPr/>
        </p:nvSpPr>
        <p:spPr>
          <a:xfrm rot="1800000">
            <a:off x="130680" y="284940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CustomShape 26"/>
          <p:cNvSpPr/>
          <p:nvPr/>
        </p:nvSpPr>
        <p:spPr>
          <a:xfrm rot="1800000">
            <a:off x="85428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" name="CustomShape 27"/>
          <p:cNvSpPr/>
          <p:nvPr/>
        </p:nvSpPr>
        <p:spPr>
          <a:xfrm rot="1800000">
            <a:off x="1587960" y="54115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" name="CustomShape 28"/>
          <p:cNvSpPr/>
          <p:nvPr/>
        </p:nvSpPr>
        <p:spPr>
          <a:xfrm rot="1800000">
            <a:off x="160704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" name="CustomShape 29"/>
          <p:cNvSpPr/>
          <p:nvPr/>
        </p:nvSpPr>
        <p:spPr>
          <a:xfrm rot="1800000">
            <a:off x="873360" y="1563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" name="CustomShape 30"/>
          <p:cNvSpPr/>
          <p:nvPr/>
        </p:nvSpPr>
        <p:spPr>
          <a:xfrm rot="1800000">
            <a:off x="6883920" y="41446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" name="CustomShape 31"/>
          <p:cNvSpPr/>
          <p:nvPr/>
        </p:nvSpPr>
        <p:spPr>
          <a:xfrm rot="1800000">
            <a:off x="7626600" y="54212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" name="CustomShape 32"/>
          <p:cNvSpPr/>
          <p:nvPr/>
        </p:nvSpPr>
        <p:spPr>
          <a:xfrm rot="1800000">
            <a:off x="7626600" y="2868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" name="CustomShape 33"/>
          <p:cNvSpPr/>
          <p:nvPr/>
        </p:nvSpPr>
        <p:spPr>
          <a:xfrm rot="1800000">
            <a:off x="8384040" y="4055400"/>
            <a:ext cx="1243080" cy="1387800"/>
          </a:xfrm>
          <a:custGeom>
            <a:avLst/>
            <a:gdLst/>
            <a:ahLst/>
            <a:cxnLst/>
            <a:rect l="l" t="t" r="r" b="b"/>
            <a:pathLst>
              <a:path w="1243407" h="1388236">
                <a:moveTo>
                  <a:pt x="0" y="694118"/>
                </a:moveTo>
                <a:lnTo>
                  <a:pt x="396258" y="0"/>
                </a:lnTo>
                <a:lnTo>
                  <a:pt x="474029" y="4016"/>
                </a:lnTo>
                <a:lnTo>
                  <a:pt x="1243407" y="1325983"/>
                </a:lnTo>
                <a:lnTo>
                  <a:pt x="1205142" y="1388236"/>
                </a:lnTo>
                <a:lnTo>
                  <a:pt x="396258" y="1388236"/>
                </a:lnTo>
                <a:lnTo>
                  <a:pt x="0" y="694118"/>
                </a:lnTo>
                <a:close/>
              </a:path>
            </a:pathLst>
          </a:custGeom>
          <a:solidFill>
            <a:schemeClr val="bg1">
              <a:alpha val="4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" name="CustomShape 34"/>
          <p:cNvSpPr/>
          <p:nvPr/>
        </p:nvSpPr>
        <p:spPr>
          <a:xfrm rot="1800000">
            <a:off x="8384040" y="1511280"/>
            <a:ext cx="1241640" cy="1388520"/>
          </a:xfrm>
          <a:custGeom>
            <a:avLst/>
            <a:gdLst/>
            <a:ahLst/>
            <a:cxnLst/>
            <a:rect l="l" t="t" r="r" b="b"/>
            <a:pathLst>
              <a:path w="1241871" h="1388822">
                <a:moveTo>
                  <a:pt x="0" y="694704"/>
                </a:moveTo>
                <a:lnTo>
                  <a:pt x="396258" y="586"/>
                </a:lnTo>
                <a:lnTo>
                  <a:pt x="482002" y="0"/>
                </a:lnTo>
                <a:lnTo>
                  <a:pt x="1241871" y="1323912"/>
                </a:lnTo>
                <a:lnTo>
                  <a:pt x="1205142" y="1388822"/>
                </a:lnTo>
                <a:lnTo>
                  <a:pt x="396258" y="1388822"/>
                </a:lnTo>
                <a:lnTo>
                  <a:pt x="0" y="694704"/>
                </a:lnTo>
                <a:close/>
              </a:path>
            </a:pathLst>
          </a:cu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" name="CustomShape 35" hidden="1"/>
          <p:cNvSpPr/>
          <p:nvPr/>
        </p:nvSpPr>
        <p:spPr>
          <a:xfrm>
            <a:off x="457200" y="333360"/>
            <a:ext cx="8229240" cy="6185160"/>
          </a:xfrm>
          <a:prstGeom prst="rect">
            <a:avLst/>
          </a:prstGeom>
          <a:solidFill>
            <a:schemeClr val="bg1"/>
          </a:solidFill>
          <a:ln w="648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" name="CustomShape 36" hidden="1"/>
          <p:cNvSpPr/>
          <p:nvPr/>
        </p:nvSpPr>
        <p:spPr>
          <a:xfrm>
            <a:off x="4561200" y="-21600"/>
            <a:ext cx="3678840" cy="69876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" name="CustomShape 37" hidden="1"/>
          <p:cNvSpPr/>
          <p:nvPr/>
        </p:nvSpPr>
        <p:spPr>
          <a:xfrm>
            <a:off x="4649040" y="-21600"/>
            <a:ext cx="3504960" cy="623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" name="CustomShape 38"/>
          <p:cNvSpPr/>
          <p:nvPr/>
        </p:nvSpPr>
        <p:spPr>
          <a:xfrm>
            <a:off x="91440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" name="CustomShape 39"/>
          <p:cNvSpPr/>
          <p:nvPr/>
        </p:nvSpPr>
        <p:spPr>
          <a:xfrm>
            <a:off x="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" name="CustomShape 40"/>
          <p:cNvSpPr/>
          <p:nvPr/>
        </p:nvSpPr>
        <p:spPr>
          <a:xfrm>
            <a:off x="22860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" name="CustomShape 41"/>
          <p:cNvSpPr/>
          <p:nvPr/>
        </p:nvSpPr>
        <p:spPr>
          <a:xfrm>
            <a:off x="133740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" name="CustomShape 42"/>
          <p:cNvSpPr/>
          <p:nvPr/>
        </p:nvSpPr>
        <p:spPr>
          <a:xfrm>
            <a:off x="42300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CustomShape 43"/>
          <p:cNvSpPr/>
          <p:nvPr/>
        </p:nvSpPr>
        <p:spPr>
          <a:xfrm>
            <a:off x="65160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CustomShape 44"/>
          <p:cNvSpPr/>
          <p:nvPr/>
        </p:nvSpPr>
        <p:spPr>
          <a:xfrm rot="10800000">
            <a:off x="6629760" y="36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CustomShape 45"/>
          <p:cNvSpPr/>
          <p:nvPr/>
        </p:nvSpPr>
        <p:spPr>
          <a:xfrm rot="10800000">
            <a:off x="8687160" y="36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" name="CustomShape 46"/>
          <p:cNvSpPr/>
          <p:nvPr/>
        </p:nvSpPr>
        <p:spPr>
          <a:xfrm rot="10800000">
            <a:off x="8153640" y="36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CustomShape 47"/>
          <p:cNvSpPr/>
          <p:nvPr/>
        </p:nvSpPr>
        <p:spPr>
          <a:xfrm>
            <a:off x="3809880" y="0"/>
            <a:ext cx="28191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CustomShape 48"/>
          <p:cNvSpPr/>
          <p:nvPr/>
        </p:nvSpPr>
        <p:spPr>
          <a:xfrm>
            <a:off x="289548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CustomShape 49"/>
          <p:cNvSpPr/>
          <p:nvPr/>
        </p:nvSpPr>
        <p:spPr>
          <a:xfrm>
            <a:off x="312408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CustomShape 50"/>
          <p:cNvSpPr/>
          <p:nvPr/>
        </p:nvSpPr>
        <p:spPr>
          <a:xfrm>
            <a:off x="-11880" y="5034960"/>
            <a:ext cx="9143640" cy="1175400"/>
          </a:xfrm>
          <a:custGeom>
            <a:avLst/>
            <a:gdLst/>
            <a:ahLst/>
            <a:cxnLst/>
            <a:rect l="l" t="t" r="r" b="b"/>
            <a:pathLst>
              <a:path w="9144000" h="1175655">
                <a:moveTo>
                  <a:pt x="0" y="1116279"/>
                </a:moveTo>
                <a:cubicBezTo>
                  <a:pt x="493815" y="1145967"/>
                  <a:pt x="987631" y="1175655"/>
                  <a:pt x="1674420" y="1163780"/>
                </a:cubicBezTo>
                <a:cubicBezTo>
                  <a:pt x="2361209" y="1151905"/>
                  <a:pt x="3204358" y="1138050"/>
                  <a:pt x="4120737" y="1045027"/>
                </a:cubicBezTo>
                <a:cubicBezTo>
                  <a:pt x="5037116" y="952004"/>
                  <a:pt x="6335486" y="779811"/>
                  <a:pt x="7172696" y="605640"/>
                </a:cubicBezTo>
                <a:cubicBezTo>
                  <a:pt x="8009907" y="431469"/>
                  <a:pt x="8866910" y="154379"/>
                  <a:pt x="9144000" y="0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CustomShape 51"/>
          <p:cNvSpPr/>
          <p:nvPr/>
        </p:nvSpPr>
        <p:spPr>
          <a:xfrm>
            <a:off x="-11880" y="3467520"/>
            <a:ext cx="9143640" cy="890280"/>
          </a:xfrm>
          <a:custGeom>
            <a:avLst/>
            <a:gdLst/>
            <a:ahLst/>
            <a:cxnLst/>
            <a:rect l="l" t="t" r="r" b="b"/>
            <a:pathLst>
              <a:path w="9144000" h="890650">
                <a:moveTo>
                  <a:pt x="0" y="890650"/>
                </a:moveTo>
                <a:cubicBezTo>
                  <a:pt x="263236" y="751114"/>
                  <a:pt x="526472" y="611579"/>
                  <a:pt x="1045028" y="475013"/>
                </a:cubicBezTo>
                <a:cubicBezTo>
                  <a:pt x="1563584" y="338447"/>
                  <a:pt x="2299855" y="138545"/>
                  <a:pt x="3111335" y="71252"/>
                </a:cubicBezTo>
                <a:cubicBezTo>
                  <a:pt x="3922815" y="3959"/>
                  <a:pt x="4908467" y="0"/>
                  <a:pt x="5913911" y="71252"/>
                </a:cubicBezTo>
                <a:cubicBezTo>
                  <a:pt x="6919355" y="142504"/>
                  <a:pt x="8595756" y="427512"/>
                  <a:pt x="9144000" y="498764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52"/>
          <p:cNvSpPr/>
          <p:nvPr/>
        </p:nvSpPr>
        <p:spPr>
          <a:xfrm>
            <a:off x="-23760" y="5640840"/>
            <a:ext cx="3004200" cy="1211040"/>
          </a:xfrm>
          <a:custGeom>
            <a:avLst/>
            <a:gdLst/>
            <a:ahLst/>
            <a:cxnLst/>
            <a:rect l="l" t="t" r="r" b="b"/>
            <a:pathLst>
              <a:path w="3004457" h="1211283">
                <a:moveTo>
                  <a:pt x="0" y="0"/>
                </a:moveTo>
                <a:cubicBezTo>
                  <a:pt x="1103415" y="501732"/>
                  <a:pt x="2206831" y="1003465"/>
                  <a:pt x="3004457" y="1211283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" name="CustomShape 53"/>
          <p:cNvSpPr/>
          <p:nvPr/>
        </p:nvSpPr>
        <p:spPr>
          <a:xfrm>
            <a:off x="-11880" y="5284440"/>
            <a:ext cx="9143640" cy="1478160"/>
          </a:xfrm>
          <a:custGeom>
            <a:avLst/>
            <a:gdLst/>
            <a:ahLst/>
            <a:cxnLst/>
            <a:rect l="l" t="t" r="r" b="b"/>
            <a:pathLst>
              <a:path w="9144000" h="1478478">
                <a:moveTo>
                  <a:pt x="0" y="0"/>
                </a:moveTo>
                <a:cubicBezTo>
                  <a:pt x="285997" y="99951"/>
                  <a:pt x="571995" y="199902"/>
                  <a:pt x="1104405" y="344385"/>
                </a:cubicBezTo>
                <a:cubicBezTo>
                  <a:pt x="1636815" y="488868"/>
                  <a:pt x="2432462" y="710541"/>
                  <a:pt x="3194462" y="866899"/>
                </a:cubicBezTo>
                <a:cubicBezTo>
                  <a:pt x="3956462" y="1023258"/>
                  <a:pt x="4920343" y="1185554"/>
                  <a:pt x="5676405" y="1282536"/>
                </a:cubicBezTo>
                <a:cubicBezTo>
                  <a:pt x="6432467" y="1379518"/>
                  <a:pt x="7247906" y="1419102"/>
                  <a:pt x="7730836" y="1448790"/>
                </a:cubicBezTo>
                <a:cubicBezTo>
                  <a:pt x="8213766" y="1478478"/>
                  <a:pt x="8338457" y="1464623"/>
                  <a:pt x="8573984" y="1460665"/>
                </a:cubicBezTo>
                <a:cubicBezTo>
                  <a:pt x="8809511" y="1456707"/>
                  <a:pt x="8976755" y="1440873"/>
                  <a:pt x="9144000" y="1425039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CustomShape 54"/>
          <p:cNvSpPr/>
          <p:nvPr/>
        </p:nvSpPr>
        <p:spPr>
          <a:xfrm>
            <a:off x="2137680" y="5132160"/>
            <a:ext cx="6982200" cy="1719720"/>
          </a:xfrm>
          <a:custGeom>
            <a:avLst/>
            <a:gdLst/>
            <a:ahLst/>
            <a:cxnLst/>
            <a:rect l="l" t="t" r="r" b="b"/>
            <a:pathLst>
              <a:path w="6982691" h="1719942">
                <a:moveTo>
                  <a:pt x="0" y="1719942"/>
                </a:moveTo>
                <a:cubicBezTo>
                  <a:pt x="162296" y="1536864"/>
                  <a:pt x="324592" y="1353787"/>
                  <a:pt x="546265" y="1185553"/>
                </a:cubicBezTo>
                <a:cubicBezTo>
                  <a:pt x="767938" y="1017319"/>
                  <a:pt x="1074718" y="835231"/>
                  <a:pt x="1330037" y="710540"/>
                </a:cubicBezTo>
                <a:cubicBezTo>
                  <a:pt x="1585356" y="585849"/>
                  <a:pt x="1741715" y="530430"/>
                  <a:pt x="2078182" y="437407"/>
                </a:cubicBezTo>
                <a:cubicBezTo>
                  <a:pt x="2414649" y="344384"/>
                  <a:pt x="3028208" y="213755"/>
                  <a:pt x="3348842" y="152399"/>
                </a:cubicBezTo>
                <a:cubicBezTo>
                  <a:pt x="3669476" y="91043"/>
                  <a:pt x="3718957" y="93022"/>
                  <a:pt x="4001985" y="69272"/>
                </a:cubicBezTo>
                <a:cubicBezTo>
                  <a:pt x="4285013" y="45522"/>
                  <a:pt x="4732317" y="19792"/>
                  <a:pt x="5047013" y="9896"/>
                </a:cubicBezTo>
                <a:cubicBezTo>
                  <a:pt x="5361709" y="0"/>
                  <a:pt x="5890161" y="9896"/>
                  <a:pt x="5890161" y="9896"/>
                </a:cubicBezTo>
                <a:lnTo>
                  <a:pt x="6495803" y="9896"/>
                </a:lnTo>
                <a:cubicBezTo>
                  <a:pt x="6664037" y="13854"/>
                  <a:pt x="6818416" y="27708"/>
                  <a:pt x="6899564" y="33646"/>
                </a:cubicBezTo>
                <a:cubicBezTo>
                  <a:pt x="6980712" y="39584"/>
                  <a:pt x="6953003" y="37605"/>
                  <a:pt x="6982691" y="45522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" name="CustomShape 55"/>
          <p:cNvSpPr/>
          <p:nvPr/>
        </p:nvSpPr>
        <p:spPr>
          <a:xfrm rot="1800000">
            <a:off x="299628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CustomShape 56"/>
          <p:cNvSpPr/>
          <p:nvPr/>
        </p:nvSpPr>
        <p:spPr>
          <a:xfrm rot="1800000">
            <a:off x="372024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CustomShape 57"/>
          <p:cNvSpPr/>
          <p:nvPr/>
        </p:nvSpPr>
        <p:spPr>
          <a:xfrm rot="1800000">
            <a:off x="3729600" y="15922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" name="CustomShape 58"/>
          <p:cNvSpPr/>
          <p:nvPr/>
        </p:nvSpPr>
        <p:spPr>
          <a:xfrm rot="1800000">
            <a:off x="2977200" y="3254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4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8" name="CustomShape 59"/>
          <p:cNvSpPr/>
          <p:nvPr/>
        </p:nvSpPr>
        <p:spPr>
          <a:xfrm rot="1800000">
            <a:off x="4462920" y="53830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6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9" name="CustomShape 60"/>
          <p:cNvSpPr/>
          <p:nvPr/>
        </p:nvSpPr>
        <p:spPr>
          <a:xfrm rot="1800000">
            <a:off x="-381960" y="4201200"/>
            <a:ext cx="1261080" cy="1387800"/>
          </a:xfrm>
          <a:custGeom>
            <a:avLst/>
            <a:gdLst/>
            <a:ahLst/>
            <a:cxnLst/>
            <a:rect l="l" t="t" r="r" b="b"/>
            <a:pathLst>
              <a:path w="1261499" h="1388236">
                <a:moveTo>
                  <a:pt x="0" y="105098"/>
                </a:moveTo>
                <a:lnTo>
                  <a:pt x="56357" y="0"/>
                </a:lnTo>
                <a:lnTo>
                  <a:pt x="865241" y="0"/>
                </a:lnTo>
                <a:lnTo>
                  <a:pt x="1261499" y="694118"/>
                </a:lnTo>
                <a:lnTo>
                  <a:pt x="865241" y="1388236"/>
                </a:lnTo>
                <a:lnTo>
                  <a:pt x="744578" y="1387893"/>
                </a:lnTo>
                <a:lnTo>
                  <a:pt x="0" y="1050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" name="CustomShape 61"/>
          <p:cNvSpPr/>
          <p:nvPr/>
        </p:nvSpPr>
        <p:spPr>
          <a:xfrm rot="1800000">
            <a:off x="24480" y="54021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1" name="CustomShape 62"/>
          <p:cNvSpPr/>
          <p:nvPr/>
        </p:nvSpPr>
        <p:spPr>
          <a:xfrm rot="1800000">
            <a:off x="52920" y="284940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2" name="CustomShape 63"/>
          <p:cNvSpPr/>
          <p:nvPr/>
        </p:nvSpPr>
        <p:spPr>
          <a:xfrm rot="1800000">
            <a:off x="77688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" name="CustomShape 64"/>
          <p:cNvSpPr/>
          <p:nvPr/>
        </p:nvSpPr>
        <p:spPr>
          <a:xfrm rot="1800000">
            <a:off x="1510200" y="54115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4" name="CustomShape 65"/>
          <p:cNvSpPr/>
          <p:nvPr/>
        </p:nvSpPr>
        <p:spPr>
          <a:xfrm rot="1800000">
            <a:off x="152928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" name="CustomShape 66"/>
          <p:cNvSpPr/>
          <p:nvPr/>
        </p:nvSpPr>
        <p:spPr>
          <a:xfrm rot="1800000">
            <a:off x="795960" y="1563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" name="CustomShape 67"/>
          <p:cNvSpPr/>
          <p:nvPr/>
        </p:nvSpPr>
        <p:spPr>
          <a:xfrm rot="1800000">
            <a:off x="6806160" y="41446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" name="CustomShape 68"/>
          <p:cNvSpPr/>
          <p:nvPr/>
        </p:nvSpPr>
        <p:spPr>
          <a:xfrm rot="1800000">
            <a:off x="7549200" y="54212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" name="CustomShape 69"/>
          <p:cNvSpPr/>
          <p:nvPr/>
        </p:nvSpPr>
        <p:spPr>
          <a:xfrm rot="1800000">
            <a:off x="7549200" y="2868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" name="CustomShape 70"/>
          <p:cNvSpPr/>
          <p:nvPr/>
        </p:nvSpPr>
        <p:spPr>
          <a:xfrm rot="1800000">
            <a:off x="8306280" y="4055400"/>
            <a:ext cx="1243080" cy="1387800"/>
          </a:xfrm>
          <a:custGeom>
            <a:avLst/>
            <a:gdLst/>
            <a:ahLst/>
            <a:cxnLst/>
            <a:rect l="l" t="t" r="r" b="b"/>
            <a:pathLst>
              <a:path w="1243407" h="1388236">
                <a:moveTo>
                  <a:pt x="0" y="694118"/>
                </a:moveTo>
                <a:lnTo>
                  <a:pt x="396258" y="0"/>
                </a:lnTo>
                <a:lnTo>
                  <a:pt x="474029" y="4016"/>
                </a:lnTo>
                <a:lnTo>
                  <a:pt x="1243407" y="1325983"/>
                </a:lnTo>
                <a:lnTo>
                  <a:pt x="1205142" y="1388236"/>
                </a:lnTo>
                <a:lnTo>
                  <a:pt x="396258" y="1388236"/>
                </a:lnTo>
                <a:lnTo>
                  <a:pt x="0" y="694118"/>
                </a:lnTo>
                <a:close/>
              </a:path>
            </a:pathLst>
          </a:custGeom>
          <a:solidFill>
            <a:schemeClr val="bg1">
              <a:alpha val="4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0" name="CustomShape 71"/>
          <p:cNvSpPr/>
          <p:nvPr/>
        </p:nvSpPr>
        <p:spPr>
          <a:xfrm rot="1800000">
            <a:off x="8306640" y="1511280"/>
            <a:ext cx="1241640" cy="1388520"/>
          </a:xfrm>
          <a:custGeom>
            <a:avLst/>
            <a:gdLst/>
            <a:ahLst/>
            <a:cxnLst/>
            <a:rect l="l" t="t" r="r" b="b"/>
            <a:pathLst>
              <a:path w="1241871" h="1388822">
                <a:moveTo>
                  <a:pt x="0" y="694704"/>
                </a:moveTo>
                <a:lnTo>
                  <a:pt x="396258" y="586"/>
                </a:lnTo>
                <a:lnTo>
                  <a:pt x="482002" y="0"/>
                </a:lnTo>
                <a:lnTo>
                  <a:pt x="1241871" y="1323912"/>
                </a:lnTo>
                <a:lnTo>
                  <a:pt x="1205142" y="1388822"/>
                </a:lnTo>
                <a:lnTo>
                  <a:pt x="396258" y="1388822"/>
                </a:lnTo>
                <a:lnTo>
                  <a:pt x="0" y="694704"/>
                </a:lnTo>
                <a:close/>
              </a:path>
            </a:pathLst>
          </a:cu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1" name="CustomShape 72"/>
          <p:cNvSpPr/>
          <p:nvPr/>
        </p:nvSpPr>
        <p:spPr>
          <a:xfrm>
            <a:off x="4561200" y="-21600"/>
            <a:ext cx="3678840" cy="627156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" name="CustomShape 73"/>
          <p:cNvSpPr/>
          <p:nvPr/>
        </p:nvSpPr>
        <p:spPr>
          <a:xfrm>
            <a:off x="4649040" y="-21600"/>
            <a:ext cx="3504960" cy="2312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3" name="PlaceHolder 74"/>
          <p:cNvSpPr>
            <a:spLocks noGrp="1"/>
          </p:cNvSpPr>
          <p:nvPr>
            <p:ph type="title"/>
          </p:nvPr>
        </p:nvSpPr>
        <p:spPr>
          <a:xfrm>
            <a:off x="4733280" y="2708640"/>
            <a:ext cx="3313080" cy="170172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3600" b="0" strike="noStrike" spc="-1">
                <a:solidFill>
                  <a:srgbClr val="FEA022"/>
                </a:solidFill>
                <a:latin typeface="Century Gothic"/>
              </a:rPr>
              <a:t>Fare clic per modificare lo stile del titolo</a:t>
            </a:r>
            <a:endParaRPr lang="it-IT" sz="36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74" name="PlaceHolder 75"/>
          <p:cNvSpPr>
            <a:spLocks noGrp="1"/>
          </p:cNvSpPr>
          <p:nvPr>
            <p:ph type="dt"/>
          </p:nvPr>
        </p:nvSpPr>
        <p:spPr>
          <a:xfrm>
            <a:off x="4738680" y="1516680"/>
            <a:ext cx="2133360" cy="75060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fld id="{90A63649-1D88-4D08-8BC4-642233819A5F}" type="datetime">
              <a:rPr lang="it-IT" sz="2400" b="0" strike="noStrike" spc="-1">
                <a:solidFill>
                  <a:srgbClr val="FEFEFE"/>
                </a:solidFill>
                <a:latin typeface="Century Gothic"/>
              </a:rPr>
              <a:t>17/10/2018</a:t>
            </a:fld>
            <a:endParaRPr lang="it-IT" sz="2400" b="0" strike="noStrike" spc="-1">
              <a:latin typeface="Times New Roman"/>
            </a:endParaRPr>
          </a:p>
        </p:txBody>
      </p:sp>
      <p:sp>
        <p:nvSpPr>
          <p:cNvPr id="75" name="CustomShape 76"/>
          <p:cNvSpPr/>
          <p:nvPr/>
        </p:nvSpPr>
        <p:spPr>
          <a:xfrm>
            <a:off x="4650840" y="6088320"/>
            <a:ext cx="3504960" cy="81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6" name="PlaceHolder 77"/>
          <p:cNvSpPr>
            <a:spLocks noGrp="1"/>
          </p:cNvSpPr>
          <p:nvPr>
            <p:ph type="ftr"/>
          </p:nvPr>
        </p:nvSpPr>
        <p:spPr>
          <a:xfrm>
            <a:off x="5303520" y="5720040"/>
            <a:ext cx="2831400" cy="36468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77" name="PlaceHolder 78"/>
          <p:cNvSpPr>
            <a:spLocks noGrp="1"/>
          </p:cNvSpPr>
          <p:nvPr>
            <p:ph type="sldNum"/>
          </p:nvPr>
        </p:nvSpPr>
        <p:spPr>
          <a:xfrm>
            <a:off x="4649040" y="5720040"/>
            <a:ext cx="64332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808F5D99-901F-45B6-B292-A0F28D40531A}" type="slidenum">
              <a:rPr lang="it-IT" sz="1200" b="0" strike="noStrike" spc="-1">
                <a:solidFill>
                  <a:srgbClr val="FEA022"/>
                </a:solidFill>
                <a:latin typeface="Century Gothic"/>
              </a:rPr>
              <a:t>‹N›</a:t>
            </a:fld>
            <a:endParaRPr lang="it-IT" sz="1200" b="0" strike="noStrike" spc="-1">
              <a:latin typeface="Times New Roman"/>
            </a:endParaRPr>
          </a:p>
        </p:txBody>
      </p:sp>
      <p:sp>
        <p:nvSpPr>
          <p:cNvPr id="78" name="CustomShape 79"/>
          <p:cNvSpPr/>
          <p:nvPr/>
        </p:nvSpPr>
        <p:spPr>
          <a:xfrm>
            <a:off x="4650840" y="6088320"/>
            <a:ext cx="3504960" cy="813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9" name="PlaceHolder 8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FEA022"/>
                </a:solidFill>
                <a:latin typeface="Century Gothic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FEA022"/>
                </a:solidFill>
                <a:latin typeface="Century Gothic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rgbClr val="FEA022"/>
                </a:solidFill>
                <a:latin typeface="Century Gothic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600" b="0" strike="noStrike" spc="-1">
                <a:solidFill>
                  <a:srgbClr val="FEA022"/>
                </a:solidFill>
                <a:latin typeface="Century Gothic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FEA022"/>
                </a:solidFill>
                <a:latin typeface="Century Gothic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FEA022"/>
                </a:solidFill>
                <a:latin typeface="Century Gothic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FEA022"/>
                </a:solidFill>
                <a:latin typeface="Century Gothic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DB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99216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7" name="CustomShape 2"/>
          <p:cNvSpPr/>
          <p:nvPr/>
        </p:nvSpPr>
        <p:spPr>
          <a:xfrm>
            <a:off x="7776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8" name="CustomShape 3"/>
          <p:cNvSpPr/>
          <p:nvPr/>
        </p:nvSpPr>
        <p:spPr>
          <a:xfrm>
            <a:off x="30636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9" name="CustomShape 4"/>
          <p:cNvSpPr/>
          <p:nvPr/>
        </p:nvSpPr>
        <p:spPr>
          <a:xfrm>
            <a:off x="1414800" y="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5"/>
          <p:cNvSpPr/>
          <p:nvPr/>
        </p:nvSpPr>
        <p:spPr>
          <a:xfrm>
            <a:off x="50040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1" name="CustomShape 6"/>
          <p:cNvSpPr/>
          <p:nvPr/>
        </p:nvSpPr>
        <p:spPr>
          <a:xfrm>
            <a:off x="72900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2" name="CustomShape 7"/>
          <p:cNvSpPr/>
          <p:nvPr/>
        </p:nvSpPr>
        <p:spPr>
          <a:xfrm rot="10800000">
            <a:off x="6707520" y="360"/>
            <a:ext cx="1599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CustomShape 8"/>
          <p:cNvSpPr/>
          <p:nvPr/>
        </p:nvSpPr>
        <p:spPr>
          <a:xfrm rot="10800000">
            <a:off x="8764920" y="36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CustomShape 9"/>
          <p:cNvSpPr/>
          <p:nvPr/>
        </p:nvSpPr>
        <p:spPr>
          <a:xfrm rot="10800000">
            <a:off x="8231400" y="36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5" name="CustomShape 10"/>
          <p:cNvSpPr/>
          <p:nvPr/>
        </p:nvSpPr>
        <p:spPr>
          <a:xfrm>
            <a:off x="3887640" y="0"/>
            <a:ext cx="28191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6" name="CustomShape 11"/>
          <p:cNvSpPr/>
          <p:nvPr/>
        </p:nvSpPr>
        <p:spPr>
          <a:xfrm>
            <a:off x="2973240" y="0"/>
            <a:ext cx="45684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12"/>
          <p:cNvSpPr/>
          <p:nvPr/>
        </p:nvSpPr>
        <p:spPr>
          <a:xfrm>
            <a:off x="3201840" y="0"/>
            <a:ext cx="761760" cy="685764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8" name="CustomShape 13"/>
          <p:cNvSpPr/>
          <p:nvPr/>
        </p:nvSpPr>
        <p:spPr>
          <a:xfrm>
            <a:off x="65880" y="5034960"/>
            <a:ext cx="9143640" cy="1175400"/>
          </a:xfrm>
          <a:custGeom>
            <a:avLst/>
            <a:gdLst/>
            <a:ahLst/>
            <a:cxnLst/>
            <a:rect l="l" t="t" r="r" b="b"/>
            <a:pathLst>
              <a:path w="9144000" h="1175655">
                <a:moveTo>
                  <a:pt x="0" y="1116279"/>
                </a:moveTo>
                <a:cubicBezTo>
                  <a:pt x="493815" y="1145967"/>
                  <a:pt x="987631" y="1175655"/>
                  <a:pt x="1674420" y="1163780"/>
                </a:cubicBezTo>
                <a:cubicBezTo>
                  <a:pt x="2361209" y="1151905"/>
                  <a:pt x="3204358" y="1138050"/>
                  <a:pt x="4120737" y="1045027"/>
                </a:cubicBezTo>
                <a:cubicBezTo>
                  <a:pt x="5037116" y="952004"/>
                  <a:pt x="6335486" y="779811"/>
                  <a:pt x="7172696" y="605640"/>
                </a:cubicBezTo>
                <a:cubicBezTo>
                  <a:pt x="8009907" y="431469"/>
                  <a:pt x="8866910" y="154379"/>
                  <a:pt x="9144000" y="0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" name="CustomShape 14"/>
          <p:cNvSpPr/>
          <p:nvPr/>
        </p:nvSpPr>
        <p:spPr>
          <a:xfrm>
            <a:off x="65880" y="3467520"/>
            <a:ext cx="9143640" cy="890280"/>
          </a:xfrm>
          <a:custGeom>
            <a:avLst/>
            <a:gdLst/>
            <a:ahLst/>
            <a:cxnLst/>
            <a:rect l="l" t="t" r="r" b="b"/>
            <a:pathLst>
              <a:path w="9144000" h="890650">
                <a:moveTo>
                  <a:pt x="0" y="890650"/>
                </a:moveTo>
                <a:cubicBezTo>
                  <a:pt x="263236" y="751114"/>
                  <a:pt x="526472" y="611579"/>
                  <a:pt x="1045028" y="475013"/>
                </a:cubicBezTo>
                <a:cubicBezTo>
                  <a:pt x="1563584" y="338447"/>
                  <a:pt x="2299855" y="138545"/>
                  <a:pt x="3111335" y="71252"/>
                </a:cubicBezTo>
                <a:cubicBezTo>
                  <a:pt x="3922815" y="3959"/>
                  <a:pt x="4908467" y="0"/>
                  <a:pt x="5913911" y="71252"/>
                </a:cubicBezTo>
                <a:cubicBezTo>
                  <a:pt x="6919355" y="142504"/>
                  <a:pt x="8595756" y="427512"/>
                  <a:pt x="9144000" y="498764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15"/>
          <p:cNvSpPr/>
          <p:nvPr/>
        </p:nvSpPr>
        <p:spPr>
          <a:xfrm>
            <a:off x="54000" y="5640840"/>
            <a:ext cx="3004200" cy="1211040"/>
          </a:xfrm>
          <a:custGeom>
            <a:avLst/>
            <a:gdLst/>
            <a:ahLst/>
            <a:cxnLst/>
            <a:rect l="l" t="t" r="r" b="b"/>
            <a:pathLst>
              <a:path w="3004457" h="1211283">
                <a:moveTo>
                  <a:pt x="0" y="0"/>
                </a:moveTo>
                <a:cubicBezTo>
                  <a:pt x="1103415" y="501732"/>
                  <a:pt x="2206831" y="1003465"/>
                  <a:pt x="3004457" y="1211283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CustomShape 16"/>
          <p:cNvSpPr/>
          <p:nvPr/>
        </p:nvSpPr>
        <p:spPr>
          <a:xfrm>
            <a:off x="65880" y="5284440"/>
            <a:ext cx="9143640" cy="1478160"/>
          </a:xfrm>
          <a:custGeom>
            <a:avLst/>
            <a:gdLst/>
            <a:ahLst/>
            <a:cxnLst/>
            <a:rect l="l" t="t" r="r" b="b"/>
            <a:pathLst>
              <a:path w="9144000" h="1478478">
                <a:moveTo>
                  <a:pt x="0" y="0"/>
                </a:moveTo>
                <a:cubicBezTo>
                  <a:pt x="285997" y="99951"/>
                  <a:pt x="571995" y="199902"/>
                  <a:pt x="1104405" y="344385"/>
                </a:cubicBezTo>
                <a:cubicBezTo>
                  <a:pt x="1636815" y="488868"/>
                  <a:pt x="2432462" y="710541"/>
                  <a:pt x="3194462" y="866899"/>
                </a:cubicBezTo>
                <a:cubicBezTo>
                  <a:pt x="3956462" y="1023258"/>
                  <a:pt x="4920343" y="1185554"/>
                  <a:pt x="5676405" y="1282536"/>
                </a:cubicBezTo>
                <a:cubicBezTo>
                  <a:pt x="6432467" y="1379518"/>
                  <a:pt x="7247906" y="1419102"/>
                  <a:pt x="7730836" y="1448790"/>
                </a:cubicBezTo>
                <a:cubicBezTo>
                  <a:pt x="8213766" y="1478478"/>
                  <a:pt x="8338457" y="1464623"/>
                  <a:pt x="8573984" y="1460665"/>
                </a:cubicBezTo>
                <a:cubicBezTo>
                  <a:pt x="8809511" y="1456707"/>
                  <a:pt x="8976755" y="1440873"/>
                  <a:pt x="9144000" y="1425039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2" name="CustomShape 17"/>
          <p:cNvSpPr/>
          <p:nvPr/>
        </p:nvSpPr>
        <p:spPr>
          <a:xfrm>
            <a:off x="2215080" y="5132160"/>
            <a:ext cx="6982200" cy="1719720"/>
          </a:xfrm>
          <a:custGeom>
            <a:avLst/>
            <a:gdLst/>
            <a:ahLst/>
            <a:cxnLst/>
            <a:rect l="l" t="t" r="r" b="b"/>
            <a:pathLst>
              <a:path w="6982691" h="1719942">
                <a:moveTo>
                  <a:pt x="0" y="1719942"/>
                </a:moveTo>
                <a:cubicBezTo>
                  <a:pt x="162296" y="1536864"/>
                  <a:pt x="324592" y="1353787"/>
                  <a:pt x="546265" y="1185553"/>
                </a:cubicBezTo>
                <a:cubicBezTo>
                  <a:pt x="767938" y="1017319"/>
                  <a:pt x="1074718" y="835231"/>
                  <a:pt x="1330037" y="710540"/>
                </a:cubicBezTo>
                <a:cubicBezTo>
                  <a:pt x="1585356" y="585849"/>
                  <a:pt x="1741715" y="530430"/>
                  <a:pt x="2078182" y="437407"/>
                </a:cubicBezTo>
                <a:cubicBezTo>
                  <a:pt x="2414649" y="344384"/>
                  <a:pt x="3028208" y="213755"/>
                  <a:pt x="3348842" y="152399"/>
                </a:cubicBezTo>
                <a:cubicBezTo>
                  <a:pt x="3669476" y="91043"/>
                  <a:pt x="3718957" y="93022"/>
                  <a:pt x="4001985" y="69272"/>
                </a:cubicBezTo>
                <a:cubicBezTo>
                  <a:pt x="4285013" y="45522"/>
                  <a:pt x="4732317" y="19792"/>
                  <a:pt x="5047013" y="9896"/>
                </a:cubicBezTo>
                <a:cubicBezTo>
                  <a:pt x="5361709" y="0"/>
                  <a:pt x="5890161" y="9896"/>
                  <a:pt x="5890161" y="9896"/>
                </a:cubicBezTo>
                <a:lnTo>
                  <a:pt x="6495803" y="9896"/>
                </a:lnTo>
                <a:cubicBezTo>
                  <a:pt x="6664037" y="13854"/>
                  <a:pt x="6818416" y="27708"/>
                  <a:pt x="6899564" y="33646"/>
                </a:cubicBezTo>
                <a:cubicBezTo>
                  <a:pt x="6980712" y="39584"/>
                  <a:pt x="6953003" y="37605"/>
                  <a:pt x="6982691" y="45522"/>
                </a:cubicBezTo>
              </a:path>
            </a:pathLst>
          </a:custGeom>
          <a:noFill/>
          <a:ln w="6480">
            <a:solidFill>
              <a:schemeClr val="bg1">
                <a:alpha val="2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" name="CustomShape 18"/>
          <p:cNvSpPr/>
          <p:nvPr/>
        </p:nvSpPr>
        <p:spPr>
          <a:xfrm rot="1800000">
            <a:off x="307368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" name="CustomShape 19"/>
          <p:cNvSpPr/>
          <p:nvPr/>
        </p:nvSpPr>
        <p:spPr>
          <a:xfrm rot="1800000">
            <a:off x="379764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CustomShape 20"/>
          <p:cNvSpPr/>
          <p:nvPr/>
        </p:nvSpPr>
        <p:spPr>
          <a:xfrm rot="1800000">
            <a:off x="3807360" y="15922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21"/>
          <p:cNvSpPr/>
          <p:nvPr/>
        </p:nvSpPr>
        <p:spPr>
          <a:xfrm rot="1800000">
            <a:off x="3054600" y="3254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4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22"/>
          <p:cNvSpPr/>
          <p:nvPr/>
        </p:nvSpPr>
        <p:spPr>
          <a:xfrm rot="1800000">
            <a:off x="4540680" y="53830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6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8" name="CustomShape 23"/>
          <p:cNvSpPr/>
          <p:nvPr/>
        </p:nvSpPr>
        <p:spPr>
          <a:xfrm rot="1800000">
            <a:off x="-304560" y="4201200"/>
            <a:ext cx="1261080" cy="1387800"/>
          </a:xfrm>
          <a:custGeom>
            <a:avLst/>
            <a:gdLst/>
            <a:ahLst/>
            <a:cxnLst/>
            <a:rect l="l" t="t" r="r" b="b"/>
            <a:pathLst>
              <a:path w="1261499" h="1388236">
                <a:moveTo>
                  <a:pt x="0" y="105098"/>
                </a:moveTo>
                <a:lnTo>
                  <a:pt x="56357" y="0"/>
                </a:lnTo>
                <a:lnTo>
                  <a:pt x="865241" y="0"/>
                </a:lnTo>
                <a:lnTo>
                  <a:pt x="1261499" y="694118"/>
                </a:lnTo>
                <a:lnTo>
                  <a:pt x="865241" y="1388236"/>
                </a:lnTo>
                <a:lnTo>
                  <a:pt x="744578" y="1387893"/>
                </a:lnTo>
                <a:lnTo>
                  <a:pt x="0" y="1050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CustomShape 24"/>
          <p:cNvSpPr/>
          <p:nvPr/>
        </p:nvSpPr>
        <p:spPr>
          <a:xfrm rot="1800000">
            <a:off x="101880" y="54021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CustomShape 25"/>
          <p:cNvSpPr/>
          <p:nvPr/>
        </p:nvSpPr>
        <p:spPr>
          <a:xfrm rot="1800000">
            <a:off x="130680" y="284940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CustomShape 26"/>
          <p:cNvSpPr/>
          <p:nvPr/>
        </p:nvSpPr>
        <p:spPr>
          <a:xfrm rot="1800000">
            <a:off x="854280" y="412596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27"/>
          <p:cNvSpPr/>
          <p:nvPr/>
        </p:nvSpPr>
        <p:spPr>
          <a:xfrm rot="1800000">
            <a:off x="1587960" y="54115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CustomShape 28"/>
          <p:cNvSpPr/>
          <p:nvPr/>
        </p:nvSpPr>
        <p:spPr>
          <a:xfrm rot="1800000">
            <a:off x="1607040" y="285912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CustomShape 29"/>
          <p:cNvSpPr/>
          <p:nvPr/>
        </p:nvSpPr>
        <p:spPr>
          <a:xfrm rot="1800000">
            <a:off x="873360" y="1563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5" name="CustomShape 30"/>
          <p:cNvSpPr/>
          <p:nvPr/>
        </p:nvSpPr>
        <p:spPr>
          <a:xfrm rot="1800000">
            <a:off x="6883920" y="41446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10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31"/>
          <p:cNvSpPr/>
          <p:nvPr/>
        </p:nvSpPr>
        <p:spPr>
          <a:xfrm rot="1800000">
            <a:off x="7626600" y="542124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7" name="CustomShape 32"/>
          <p:cNvSpPr/>
          <p:nvPr/>
        </p:nvSpPr>
        <p:spPr>
          <a:xfrm rot="1800000">
            <a:off x="7626600" y="2868480"/>
            <a:ext cx="1600920" cy="1387800"/>
          </a:xfrm>
          <a:prstGeom prst="hexagon">
            <a:avLst>
              <a:gd name="adj" fmla="val 28544"/>
              <a:gd name="vf" fmla="val 115470"/>
            </a:avLst>
          </a:prstGeom>
          <a:solidFill>
            <a:schemeClr val="bg1">
              <a:alpha val="7000"/>
            </a:schemeClr>
          </a:solidFill>
          <a:ln w="12600">
            <a:solidFill>
              <a:schemeClr val="bg1">
                <a:alpha val="8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33"/>
          <p:cNvSpPr/>
          <p:nvPr/>
        </p:nvSpPr>
        <p:spPr>
          <a:xfrm rot="1800000">
            <a:off x="8384040" y="4055400"/>
            <a:ext cx="1243080" cy="1387800"/>
          </a:xfrm>
          <a:custGeom>
            <a:avLst/>
            <a:gdLst/>
            <a:ahLst/>
            <a:cxnLst/>
            <a:rect l="l" t="t" r="r" b="b"/>
            <a:pathLst>
              <a:path w="1243407" h="1388236">
                <a:moveTo>
                  <a:pt x="0" y="694118"/>
                </a:moveTo>
                <a:lnTo>
                  <a:pt x="396258" y="0"/>
                </a:lnTo>
                <a:lnTo>
                  <a:pt x="474029" y="4016"/>
                </a:lnTo>
                <a:lnTo>
                  <a:pt x="1243407" y="1325983"/>
                </a:lnTo>
                <a:lnTo>
                  <a:pt x="1205142" y="1388236"/>
                </a:lnTo>
                <a:lnTo>
                  <a:pt x="396258" y="1388236"/>
                </a:lnTo>
                <a:lnTo>
                  <a:pt x="0" y="694118"/>
                </a:lnTo>
                <a:close/>
              </a:path>
            </a:pathLst>
          </a:custGeom>
          <a:solidFill>
            <a:schemeClr val="bg1">
              <a:alpha val="4000"/>
            </a:schemeClr>
          </a:solidFill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9" name="CustomShape 34"/>
          <p:cNvSpPr/>
          <p:nvPr/>
        </p:nvSpPr>
        <p:spPr>
          <a:xfrm rot="1800000">
            <a:off x="8384040" y="1511280"/>
            <a:ext cx="1241640" cy="1388520"/>
          </a:xfrm>
          <a:custGeom>
            <a:avLst/>
            <a:gdLst/>
            <a:ahLst/>
            <a:cxnLst/>
            <a:rect l="l" t="t" r="r" b="b"/>
            <a:pathLst>
              <a:path w="1241871" h="1388822">
                <a:moveTo>
                  <a:pt x="0" y="694704"/>
                </a:moveTo>
                <a:lnTo>
                  <a:pt x="396258" y="586"/>
                </a:lnTo>
                <a:lnTo>
                  <a:pt x="482002" y="0"/>
                </a:lnTo>
                <a:lnTo>
                  <a:pt x="1241871" y="1323912"/>
                </a:lnTo>
                <a:lnTo>
                  <a:pt x="1205142" y="1388822"/>
                </a:lnTo>
                <a:lnTo>
                  <a:pt x="396258" y="1388822"/>
                </a:lnTo>
                <a:lnTo>
                  <a:pt x="0" y="694704"/>
                </a:lnTo>
                <a:close/>
              </a:path>
            </a:pathLst>
          </a:custGeom>
          <a:noFill/>
          <a:ln w="12600">
            <a:solidFill>
              <a:schemeClr val="bg1">
                <a:alpha val="12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0" name="CustomShape 35"/>
          <p:cNvSpPr/>
          <p:nvPr/>
        </p:nvSpPr>
        <p:spPr>
          <a:xfrm>
            <a:off x="457200" y="333360"/>
            <a:ext cx="8229240" cy="6185160"/>
          </a:xfrm>
          <a:prstGeom prst="rect">
            <a:avLst/>
          </a:prstGeom>
          <a:solidFill>
            <a:schemeClr val="bg1"/>
          </a:solidFill>
          <a:ln w="648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1" name="CustomShape 36"/>
          <p:cNvSpPr/>
          <p:nvPr/>
        </p:nvSpPr>
        <p:spPr>
          <a:xfrm>
            <a:off x="4561200" y="-21600"/>
            <a:ext cx="3678840" cy="69876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2" name="CustomShape 37"/>
          <p:cNvSpPr/>
          <p:nvPr/>
        </p:nvSpPr>
        <p:spPr>
          <a:xfrm>
            <a:off x="4649040" y="-21600"/>
            <a:ext cx="3504960" cy="623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PlaceHolder 38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4320" cy="114264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r>
              <a:rPr lang="it-IT" sz="4000" b="0" strike="noStrike" spc="-1">
                <a:solidFill>
                  <a:srgbClr val="FEA022"/>
                </a:solidFill>
                <a:latin typeface="Century Gothic"/>
              </a:rPr>
              <a:t>Fare clic per modificare lo stile del titolo</a:t>
            </a:r>
            <a:endParaRPr lang="it-IT" sz="40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54" name="PlaceHolder 39"/>
          <p:cNvSpPr>
            <a:spLocks noGrp="1"/>
          </p:cNvSpPr>
          <p:nvPr>
            <p:ph type="body"/>
          </p:nvPr>
        </p:nvSpPr>
        <p:spPr>
          <a:xfrm>
            <a:off x="1043640" y="2323800"/>
            <a:ext cx="6777000" cy="3508560"/>
          </a:xfrm>
          <a:prstGeom prst="rect">
            <a:avLst/>
          </a:prstGeom>
        </p:spPr>
        <p:txBody>
          <a:bodyPr/>
          <a:lstStyle/>
          <a:p>
            <a:pPr marL="343080" indent="-273960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0" strike="noStrike" spc="-1">
                <a:solidFill>
                  <a:srgbClr val="FEA022"/>
                </a:solidFill>
                <a:latin typeface="Century Gothic"/>
              </a:rPr>
              <a:t>Fare clic per modificare stili del testo dello schema</a:t>
            </a:r>
          </a:p>
          <a:p>
            <a:pPr marL="640080" lvl="1" indent="-273960">
              <a:lnSpc>
                <a:spcPct val="100000"/>
              </a:lnSpc>
              <a:spcBef>
                <a:spcPts val="43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200" b="0" strike="noStrike" spc="-1">
                <a:solidFill>
                  <a:srgbClr val="FEA022"/>
                </a:solidFill>
                <a:latin typeface="Century Gothic"/>
              </a:rPr>
              <a:t>Secondo livello</a:t>
            </a:r>
          </a:p>
          <a:p>
            <a:pPr marL="914400" lvl="2" indent="-228240">
              <a:lnSpc>
                <a:spcPct val="100000"/>
              </a:lnSpc>
              <a:spcBef>
                <a:spcPts val="400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000" b="0" strike="noStrike" spc="-1">
                <a:solidFill>
                  <a:srgbClr val="FEA022"/>
                </a:solidFill>
                <a:latin typeface="Century Gothic"/>
              </a:rPr>
              <a:t>Terzo livello</a:t>
            </a:r>
          </a:p>
          <a:p>
            <a:pPr marL="1124640" lvl="3" indent="-228240">
              <a:lnSpc>
                <a:spcPct val="100000"/>
              </a:lnSpc>
              <a:spcBef>
                <a:spcPts val="360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1800" b="0" strike="noStrike" spc="-1">
                <a:solidFill>
                  <a:srgbClr val="FEA022"/>
                </a:solidFill>
                <a:latin typeface="Century Gothic"/>
              </a:rPr>
              <a:t>Quarto livello</a:t>
            </a:r>
          </a:p>
          <a:p>
            <a:pPr marL="1325880" lvl="4" indent="-228240">
              <a:lnSpc>
                <a:spcPct val="100000"/>
              </a:lnSpc>
              <a:spcBef>
                <a:spcPts val="320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1600" b="0" strike="noStrike" spc="-1">
                <a:solidFill>
                  <a:srgbClr val="FEA022"/>
                </a:solidFill>
                <a:latin typeface="Century Gothic"/>
              </a:rPr>
              <a:t>Quinto livello</a:t>
            </a:r>
          </a:p>
        </p:txBody>
      </p:sp>
      <p:sp>
        <p:nvSpPr>
          <p:cNvPr id="155" name="PlaceHolder 40"/>
          <p:cNvSpPr>
            <a:spLocks noGrp="1"/>
          </p:cNvSpPr>
          <p:nvPr>
            <p:ph type="dt"/>
          </p:nvPr>
        </p:nvSpPr>
        <p:spPr>
          <a:xfrm>
            <a:off x="5997240" y="22464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AD49865D-69B6-407B-B6E8-5BE3A70DF0B3}" type="datetime">
              <a:rPr lang="it-IT" sz="1200" b="0" strike="noStrike" spc="-1">
                <a:solidFill>
                  <a:srgbClr val="FEFEFE"/>
                </a:solidFill>
                <a:latin typeface="Century Gothic"/>
              </a:rPr>
              <a:t>17/10/2018</a:t>
            </a:fld>
            <a:endParaRPr lang="it-IT" sz="1200" b="0" strike="noStrike" spc="-1">
              <a:latin typeface="Times New Roman"/>
            </a:endParaRPr>
          </a:p>
        </p:txBody>
      </p:sp>
      <p:sp>
        <p:nvSpPr>
          <p:cNvPr id="156" name="PlaceHolder 41"/>
          <p:cNvSpPr>
            <a:spLocks noGrp="1"/>
          </p:cNvSpPr>
          <p:nvPr>
            <p:ph type="ftr"/>
          </p:nvPr>
        </p:nvSpPr>
        <p:spPr>
          <a:xfrm>
            <a:off x="4641480" y="5852160"/>
            <a:ext cx="3501720" cy="364680"/>
          </a:xfrm>
          <a:prstGeom prst="rect">
            <a:avLst/>
          </a:prstGeom>
        </p:spPr>
        <p:txBody>
          <a:bodyPr anchor="ctr"/>
          <a:lstStyle/>
          <a:p>
            <a:endParaRPr lang="it-IT" sz="2400" b="0" strike="noStrike" spc="-1">
              <a:latin typeface="Times New Roman"/>
            </a:endParaRPr>
          </a:p>
        </p:txBody>
      </p:sp>
      <p:sp>
        <p:nvSpPr>
          <p:cNvPr id="157" name="PlaceHolder 42"/>
          <p:cNvSpPr>
            <a:spLocks noGrp="1"/>
          </p:cNvSpPr>
          <p:nvPr>
            <p:ph type="sldNum"/>
          </p:nvPr>
        </p:nvSpPr>
        <p:spPr>
          <a:xfrm>
            <a:off x="4649040" y="224640"/>
            <a:ext cx="13316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0C6629F8-9892-4570-B908-2FBD5C857726}" type="slidenum">
              <a:rPr lang="it-IT" sz="1200" b="0" strike="noStrike" spc="-1">
                <a:solidFill>
                  <a:srgbClr val="FEFEFE"/>
                </a:solidFill>
                <a:latin typeface="Century Gothic"/>
              </a:rPr>
              <a:t>‹N›</a:t>
            </a:fld>
            <a:endParaRPr lang="it-IT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GETIS%20-%20Schema%20di%20offerta%20economica%20per%20presentazione.xlsx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GETIS%20-%20Schema%20di%20offerta%20economica%20per%20presentazione.xls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Shape 1"/>
          <p:cNvSpPr txBox="1"/>
          <p:nvPr/>
        </p:nvSpPr>
        <p:spPr>
          <a:xfrm>
            <a:off x="4733280" y="1268640"/>
            <a:ext cx="3366720" cy="8636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rPr lang="it-IT" sz="4000" b="1" strike="noStrike" spc="-1">
                <a:solidFill>
                  <a:srgbClr val="FEA022"/>
                </a:solidFill>
                <a:latin typeface="Agency FB"/>
              </a:rPr>
              <a:t> </a:t>
            </a:r>
            <a:r>
              <a:rPr lang="it-IT" sz="4000" b="1" strike="noStrike" spc="-1">
                <a:solidFill>
                  <a:srgbClr val="FFFFFF"/>
                </a:solidFill>
                <a:latin typeface="Agency FB"/>
              </a:rPr>
              <a:t>GETIS</a:t>
            </a:r>
            <a:endParaRPr lang="it-IT" sz="40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95" name="TextShape 2"/>
          <p:cNvSpPr txBox="1"/>
          <p:nvPr/>
        </p:nvSpPr>
        <p:spPr>
          <a:xfrm>
            <a:off x="4716000" y="3213000"/>
            <a:ext cx="3309480" cy="223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just">
              <a:lnSpc>
                <a:spcPct val="100000"/>
              </a:lnSpc>
              <a:spcBef>
                <a:spcPts val="400"/>
              </a:spcBef>
            </a:pPr>
            <a:r>
              <a:rPr lang="it-IT" sz="2000" b="1" strike="noStrike" spc="-1" dirty="0">
                <a:solidFill>
                  <a:srgbClr val="424242"/>
                </a:solidFill>
                <a:latin typeface="Agency FB"/>
              </a:rPr>
              <a:t>Procedura aperta per l’affidamento della Gestione Energetica e Tecnologica Integrata degli impianti delle Aziende Sanitarie della Regione del Veneto</a:t>
            </a:r>
            <a:endParaRPr lang="it-IT" sz="2000" b="0" strike="noStrike" spc="-1" dirty="0">
              <a:latin typeface="Arial"/>
            </a:endParaRPr>
          </a:p>
        </p:txBody>
      </p:sp>
      <p:pic>
        <p:nvPicPr>
          <p:cNvPr id="196" name="Immagine 3"/>
          <p:cNvPicPr/>
          <p:nvPr/>
        </p:nvPicPr>
        <p:blipFill>
          <a:blip r:embed="rId2"/>
          <a:stretch/>
        </p:blipFill>
        <p:spPr>
          <a:xfrm>
            <a:off x="4840200" y="332640"/>
            <a:ext cx="1459440" cy="672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755640" y="1728000"/>
            <a:ext cx="7776360" cy="4725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b="1" strike="noStrike" spc="-1" dirty="0">
                <a:solidFill>
                  <a:srgbClr val="803400"/>
                </a:solidFill>
                <a:latin typeface="Agency FB"/>
              </a:rPr>
              <a:t>OBBLIGATORI</a:t>
            </a:r>
            <a:endParaRPr lang="it-IT" sz="24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A) Servizio di climatizzazione invernale (</a:t>
            </a:r>
            <a:r>
              <a:rPr lang="it-IT" sz="2200" i="1" strike="noStrike" spc="-1" dirty="0">
                <a:solidFill>
                  <a:srgbClr val="000000"/>
                </a:solidFill>
                <a:latin typeface="Agency FB"/>
              </a:rPr>
              <a:t>con fornitura </a:t>
            </a:r>
            <a:r>
              <a:rPr lang="it-IT" sz="2200" i="1" strike="noStrike" spc="-1" dirty="0" smtClean="0">
                <a:solidFill>
                  <a:srgbClr val="000000"/>
                </a:solidFill>
                <a:latin typeface="Agency FB"/>
              </a:rPr>
              <a:t>dei vettori energetici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B) Servizio di climatizzazione estiva (</a:t>
            </a:r>
            <a:r>
              <a:rPr lang="it-IT" sz="2200" i="1" strike="noStrike" spc="-1" dirty="0">
                <a:solidFill>
                  <a:srgbClr val="000000"/>
                </a:solidFill>
                <a:latin typeface="Agency FB"/>
              </a:rPr>
              <a:t>con fornitura </a:t>
            </a:r>
            <a:r>
              <a:rPr lang="it-IT" sz="2200" i="1" spc="-1" dirty="0" smtClean="0">
                <a:solidFill>
                  <a:srgbClr val="000000"/>
                </a:solidFill>
                <a:latin typeface="Agency FB"/>
              </a:rPr>
              <a:t>dei vettori energetici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 lvl="0"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C) Altri servizi termici </a:t>
            </a:r>
            <a:r>
              <a:rPr lang="it-IT" sz="2200" spc="-1" dirty="0">
                <a:solidFill>
                  <a:srgbClr val="000000"/>
                </a:solidFill>
                <a:latin typeface="Agency FB"/>
              </a:rPr>
              <a:t>(</a:t>
            </a:r>
            <a:r>
              <a:rPr lang="it-IT" sz="2200" i="1" spc="-1" dirty="0">
                <a:solidFill>
                  <a:srgbClr val="000000"/>
                </a:solidFill>
                <a:latin typeface="Agency FB"/>
              </a:rPr>
              <a:t>con fornitura di vettori energetici</a:t>
            </a:r>
            <a:r>
              <a:rPr lang="it-IT" sz="2200" spc="-1" dirty="0">
                <a:solidFill>
                  <a:srgbClr val="000000"/>
                </a:solidFill>
                <a:latin typeface="Agency FB"/>
              </a:rPr>
              <a:t>)</a:t>
            </a:r>
            <a:endParaRPr lang="it-IT" sz="2200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D</a:t>
            </a: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) Servizio di gestione degli impianti idrico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sanitari, </a:t>
            </a: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delle reti fognarie e di scarico (</a:t>
            </a:r>
            <a:r>
              <a:rPr lang="it-IT" sz="2200" i="1" strike="noStrike" spc="-1" dirty="0">
                <a:solidFill>
                  <a:srgbClr val="000000"/>
                </a:solidFill>
                <a:latin typeface="Agency FB"/>
              </a:rPr>
              <a:t>con fornitura di acqua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E) Servizio energia impianti elettrici (</a:t>
            </a:r>
            <a:r>
              <a:rPr lang="it-IT" sz="2200" i="1" strike="noStrike" spc="-1" dirty="0">
                <a:solidFill>
                  <a:srgbClr val="000000"/>
                </a:solidFill>
                <a:latin typeface="Agency FB"/>
              </a:rPr>
              <a:t>con fornitura di </a:t>
            </a:r>
            <a:r>
              <a:rPr lang="it-IT" sz="2200" i="1" spc="-1" dirty="0" smtClean="0">
                <a:solidFill>
                  <a:srgbClr val="000000"/>
                </a:solidFill>
                <a:latin typeface="Agency FB"/>
              </a:rPr>
              <a:t>vettori energetici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F) Servizio di gestione degli impianti speciali di sicurezza e di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comunicazione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G) Servizio di gestione di impianti e sistemi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antincendio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K) Servizi di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governo, </a:t>
            </a: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presidio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tecnologico, squadra di emergenza tecnica, reperibilità sul territorio, pronto intervento, </a:t>
            </a: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sistema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informativo, </a:t>
            </a:r>
            <a:r>
              <a:rPr lang="it-IT" sz="2200" strike="noStrike" spc="-1" dirty="0">
                <a:solidFill>
                  <a:srgbClr val="000000"/>
                </a:solidFill>
                <a:latin typeface="Agency FB"/>
              </a:rPr>
              <a:t>analisi energetica, </a:t>
            </a:r>
            <a:r>
              <a:rPr lang="it-IT" sz="2200" strike="noStrike" spc="-1" dirty="0" smtClean="0">
                <a:solidFill>
                  <a:srgbClr val="000000"/>
                </a:solidFill>
                <a:latin typeface="Agency FB"/>
              </a:rPr>
              <a:t>ecc.</a:t>
            </a:r>
            <a:endParaRPr lang="it-IT" sz="220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1043640" y="836640"/>
            <a:ext cx="7024320" cy="7574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>
                <a:solidFill>
                  <a:srgbClr val="FEA022"/>
                </a:solidFill>
                <a:latin typeface="Agency FB"/>
              </a:rPr>
              <a:t>SERVIZI OGGETTO DELLA CONVENZIONE</a:t>
            </a:r>
            <a:endParaRPr lang="it-IT" sz="3600" b="0" strike="noStrike" spc="-1">
              <a:solidFill>
                <a:srgbClr val="F681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728640" y="2060848"/>
            <a:ext cx="7776360" cy="360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b="1" strike="noStrike" spc="-1" dirty="0" smtClean="0">
                <a:solidFill>
                  <a:srgbClr val="803400"/>
                </a:solidFill>
                <a:latin typeface="Agency FB"/>
              </a:rPr>
              <a:t>OPZIONALI</a:t>
            </a:r>
            <a:endParaRPr lang="it-IT" sz="24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68760" algn="just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H) Servizio di gestione di impianti elevatori e di trasporto verticale e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orizzontale</a:t>
            </a:r>
            <a:endParaRPr lang="it-IT" sz="240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68760" algn="just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I) Servizio di gestione dagli impianti gas medicinali e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tecnici</a:t>
            </a:r>
            <a:endParaRPr lang="it-IT" sz="240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68760" algn="just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J) Servizio di gestione di altri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impianti ed apparecchiature tecnologiche</a:t>
            </a:r>
            <a:endParaRPr lang="it-IT" sz="240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68760" algn="just">
              <a:lnSpc>
                <a:spcPct val="100000"/>
              </a:lnSpc>
              <a:spcBef>
                <a:spcPts val="604"/>
              </a:spcBef>
              <a:spcAft>
                <a:spcPts val="283"/>
              </a:spcAft>
            </a:pPr>
            <a:r>
              <a:rPr lang="it-IT" sz="24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L) Servizi </a:t>
            </a:r>
            <a:r>
              <a:rPr lang="it-IT" sz="240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per personale aggiuntivo giornaliero secondo le esigenze dell’Azienda Sanitaria e per la squadra di emergenza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antincendio</a:t>
            </a:r>
            <a:endParaRPr lang="it-IT" sz="240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>
              <a:lnSpc>
                <a:spcPct val="100000"/>
              </a:lnSpc>
              <a:spcBef>
                <a:spcPts val="683"/>
              </a:spcBef>
              <a:spcAft>
                <a:spcPts val="283"/>
              </a:spcAft>
            </a:pP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  <p:sp>
        <p:nvSpPr>
          <p:cNvPr id="213" name="TextShape 2"/>
          <p:cNvSpPr txBox="1"/>
          <p:nvPr/>
        </p:nvSpPr>
        <p:spPr>
          <a:xfrm>
            <a:off x="1043640" y="836640"/>
            <a:ext cx="7024320" cy="7574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 dirty="0">
                <a:solidFill>
                  <a:srgbClr val="FEA022"/>
                </a:solidFill>
                <a:latin typeface="Agency FB"/>
              </a:rPr>
              <a:t>SERVIZI OGGETTO DELLA CONVENZIONE</a:t>
            </a:r>
            <a:endParaRPr lang="it-IT" sz="36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DB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1043640" y="620640"/>
            <a:ext cx="7024320" cy="5756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it-IT" sz="3200" b="1" strike="noStrike" spc="-1" dirty="0">
                <a:solidFill>
                  <a:srgbClr val="FEA022"/>
                </a:solidFill>
                <a:latin typeface="Agency FB"/>
              </a:rPr>
              <a:t>DETTAGLIO DEI SERVIZI OPZIONALI</a:t>
            </a:r>
            <a:endParaRPr lang="it-IT" sz="32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15" name="TextShape 2"/>
          <p:cNvSpPr txBox="1"/>
          <p:nvPr/>
        </p:nvSpPr>
        <p:spPr>
          <a:xfrm>
            <a:off x="530640" y="1340768"/>
            <a:ext cx="7992360" cy="5688632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32500" lnSpcReduction="20000"/>
          </a:bodyPr>
          <a:lstStyle/>
          <a:p>
            <a:pPr marL="68760" algn="just">
              <a:lnSpc>
                <a:spcPct val="100000"/>
              </a:lnSpc>
              <a:spcBef>
                <a:spcPts val="680"/>
              </a:spcBef>
            </a:pPr>
            <a:r>
              <a:rPr lang="it-IT" sz="4300" b="1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H) Servizio di gestione di impianti elevatori e di trasporto verticale e orizzontale: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68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ascensori e impianti elevatori, </a:t>
            </a:r>
            <a:r>
              <a:rPr lang="it-IT" sz="43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montacarichi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68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servoscale e </a:t>
            </a:r>
            <a:r>
              <a:rPr lang="it-IT" sz="43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montascale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68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scale mobili e marciapiedi mobili, piattaforme </a:t>
            </a:r>
            <a:r>
              <a:rPr lang="it-IT" sz="43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mobili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68760" algn="just">
              <a:lnSpc>
                <a:spcPct val="100000"/>
              </a:lnSpc>
              <a:spcBef>
                <a:spcPts val="680"/>
              </a:spcBef>
            </a:pPr>
            <a:r>
              <a:rPr lang="it-IT" sz="4300" b="1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I) Servizio di gestione dagli impianti gas medicinali e </a:t>
            </a:r>
            <a:r>
              <a:rPr lang="it-IT" sz="4300" b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tecnici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68760" algn="just">
              <a:lnSpc>
                <a:spcPct val="100000"/>
              </a:lnSpc>
              <a:spcBef>
                <a:spcPts val="680"/>
              </a:spcBef>
            </a:pPr>
            <a:r>
              <a:rPr lang="it-IT" sz="4300" b="1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J) Servizio di gestione di altri </a:t>
            </a:r>
            <a:r>
              <a:rPr lang="it-IT" sz="4300" b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impianti ed apparecchiature tecnologiche: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porte automatiche, sbarre, cancelli e accessi automatizzati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Impianti e sistemi </a:t>
            </a: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per la prevenzione della legionellosi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impianti di irrigazione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impianti di emungimento acqua di falda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 err="1">
                <a:solidFill>
                  <a:srgbClr val="000000"/>
                </a:solidFill>
                <a:latin typeface="Agency FB" panose="020B0503020202020204" pitchFamily="34" charset="0"/>
              </a:rPr>
              <a:t>elisuperfici</a:t>
            </a: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 e impianti SOV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vasche terapeutiche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frigoriferi, frigocongelatori, </a:t>
            </a:r>
            <a:r>
              <a:rPr lang="it-IT" sz="4300" b="0" strike="noStrike" spc="-1" dirty="0" err="1">
                <a:solidFill>
                  <a:srgbClr val="000000"/>
                </a:solidFill>
                <a:latin typeface="Agency FB" panose="020B0503020202020204" pitchFamily="34" charset="0"/>
              </a:rPr>
              <a:t>frigoemoteche</a:t>
            </a: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, celle frigorifere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cappe chimiche, biologiche e a flusso laminare e tavoli e armadi aspirati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impianti di posta pneumatica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 err="1">
                <a:solidFill>
                  <a:srgbClr val="000000"/>
                </a:solidFill>
                <a:latin typeface="Agency FB" panose="020B0503020202020204" pitchFamily="34" charset="0"/>
              </a:rPr>
              <a:t>lavapadelle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432000" algn="just">
              <a:lnSpc>
                <a:spcPct val="100000"/>
              </a:lnSpc>
              <a:spcBef>
                <a:spcPts val="680"/>
              </a:spcBef>
              <a:buClr>
                <a:srgbClr val="FEA022"/>
              </a:buClr>
              <a:buSzPct val="76000"/>
              <a:buFont typeface="Symbol" charset="2"/>
              <a:buChar char=""/>
            </a:pPr>
            <a:r>
              <a:rPr lang="it-IT" sz="43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elettrodomestici vari tra cui frigoriferi domestici destinati alla conservazione di alimenti, forni a microonde, fornelli, forni domestici, lavastoviglie, cappe da cucina, fabbricatori di ghiaccio, lavatrici </a:t>
            </a:r>
            <a:r>
              <a:rPr lang="it-IT" sz="43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domestiche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68760" algn="just">
              <a:lnSpc>
                <a:spcPct val="100000"/>
              </a:lnSpc>
              <a:spcBef>
                <a:spcPts val="680"/>
              </a:spcBef>
            </a:pPr>
            <a:r>
              <a:rPr lang="it-IT" sz="4300" b="1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L) Servizi per personale aggiuntivo giornaliero secondo le esigenze dell’Azienda Sanitaria e per la Squadra di </a:t>
            </a:r>
            <a:r>
              <a:rPr lang="it-IT" sz="4300" b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emergenza antincendio.</a:t>
            </a:r>
            <a:endParaRPr lang="it-IT" sz="43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lang="it-IT" sz="3600" b="0" strike="noStrike" spc="-1" dirty="0">
              <a:solidFill>
                <a:srgbClr val="FEA022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lang="it-IT" sz="36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1043640" y="777240"/>
            <a:ext cx="7024320" cy="672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>
                <a:solidFill>
                  <a:srgbClr val="FEA022"/>
                </a:solidFill>
                <a:latin typeface="Agency FB"/>
              </a:rPr>
              <a:t>PROGETTO DEL SERVIZIO</a:t>
            </a:r>
            <a:endParaRPr lang="it-IT" sz="40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899640" y="1556792"/>
            <a:ext cx="7272360" cy="477920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80000"/>
              </a:lnSpc>
              <a:spcBef>
                <a:spcPts val="561"/>
              </a:spcBef>
            </a:pP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In sede di offerta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61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Il Concorrente presenterà il proprio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Progetto del Servizio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nel rispetto dei criteri minimi indicati negli elaborati di gara e dovrà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contenere tra l’altro: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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le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politiche di gestione e conduzione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degli impianti e delle fonti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energetiche</a:t>
            </a: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"/>
            </a:pP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il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Piano di </a:t>
            </a:r>
            <a:r>
              <a:rPr lang="it-IT" sz="2600" b="1" strike="noStrike" spc="-1" dirty="0" smtClean="0">
                <a:solidFill>
                  <a:srgbClr val="000000"/>
                </a:solidFill>
                <a:latin typeface="Agency FB"/>
              </a:rPr>
              <a:t>Manutenzione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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la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struttura organizzativa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di cui intende dotarsi per l’espletamento del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servizio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"/>
            </a:pPr>
            <a:r>
              <a:rPr lang="it-IT" sz="2600" b="1" strike="noStrike" spc="-1" dirty="0" smtClean="0">
                <a:solidFill>
                  <a:srgbClr val="000000"/>
                </a:solidFill>
                <a:latin typeface="Agency FB"/>
              </a:rPr>
              <a:t>eventuali migliorie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>
              <a:lnSpc>
                <a:spcPct val="80000"/>
              </a:lnSpc>
              <a:spcBef>
                <a:spcPts val="561"/>
              </a:spcBef>
            </a:pPr>
            <a:endParaRPr lang="it-IT" sz="28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1043640" y="1027800"/>
            <a:ext cx="7024320" cy="672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>
                <a:solidFill>
                  <a:srgbClr val="FEA022"/>
                </a:solidFill>
                <a:latin typeface="Agency FB"/>
              </a:rPr>
              <a:t>PIANO DI MANUTENZIONE</a:t>
            </a:r>
            <a:endParaRPr lang="it-IT" sz="40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25" name="TextShape 2"/>
          <p:cNvSpPr txBox="1"/>
          <p:nvPr/>
        </p:nvSpPr>
        <p:spPr>
          <a:xfrm>
            <a:off x="683640" y="1845000"/>
            <a:ext cx="7920360" cy="475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80000"/>
              </a:lnSpc>
              <a:spcBef>
                <a:spcPts val="519"/>
              </a:spcBef>
            </a:pP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In sede di offerta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Il Concorrente presenterà il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Piano di Manutenzione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, principale strumento di gestione delle attività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manutentive, definendo in particolare: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la strategia di gestione e di manutenzione degli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impianti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le attività di manutenzione programmata e la loro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frequenza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le attività di ispezione e verifica, di prova e di collaudo e la loro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frequenza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la modalità d’esecuzione degli interventi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manutentivi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la modalità di esecuzione dei servizi di pronto intervento, reperibilità, presidio tecnologico, call center, strumenti informativi informatici, </a:t>
            </a:r>
            <a:r>
              <a:rPr lang="it-IT" sz="2600" b="0" strike="noStrike" spc="-1" dirty="0" err="1" smtClean="0">
                <a:solidFill>
                  <a:srgbClr val="000000"/>
                </a:solidFill>
                <a:latin typeface="Agency FB"/>
              </a:rPr>
              <a:t>ecc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• i criteri di misurazione dei risultati ottenuti rispetto agli obbiettivi prefissati e i criteri di controllo dell’attività e della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qualità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1043640" y="1027800"/>
            <a:ext cx="7024320" cy="672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PROGETTO SPECIFICO DEL SERVIZIO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27" name="TextShape 2"/>
          <p:cNvSpPr txBox="1"/>
          <p:nvPr/>
        </p:nvSpPr>
        <p:spPr>
          <a:xfrm>
            <a:off x="899640" y="2060848"/>
            <a:ext cx="7272360" cy="424815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80000"/>
              </a:lnSpc>
              <a:spcBef>
                <a:spcPts val="561"/>
              </a:spcBef>
            </a:pP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In sede di Preventivo alle Aziende </a:t>
            </a:r>
            <a:r>
              <a:rPr lang="it-IT" sz="2600" b="1" strike="noStrike" spc="-1" dirty="0" smtClean="0">
                <a:solidFill>
                  <a:srgbClr val="000000"/>
                </a:solidFill>
                <a:latin typeface="Agency FB"/>
              </a:rPr>
              <a:t>Sanitarie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61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L’Appaltatore presenterà il proprio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Progetto Specifico del Servizio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sulla base di quanto proposto in gara, con le indicazioni specifiche per l’Azienda Sanitaria richiedente, che dovrà contenere tra l’altro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: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"/>
            </a:pP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la </a:t>
            </a:r>
            <a:r>
              <a:rPr lang="it-IT" sz="2600" b="1" strike="noStrike" spc="-1" dirty="0" smtClean="0">
                <a:solidFill>
                  <a:srgbClr val="000000"/>
                </a:solidFill>
                <a:latin typeface="Agency FB"/>
              </a:rPr>
              <a:t>struttura organizzativa </a:t>
            </a:r>
            <a:r>
              <a:rPr lang="it-IT" sz="2600" strike="noStrike" spc="-1" dirty="0" smtClean="0">
                <a:solidFill>
                  <a:srgbClr val="000000"/>
                </a:solidFill>
                <a:latin typeface="Agency FB"/>
              </a:rPr>
              <a:t>(organigramma, qualifiche, funzioni, mezzi, ecc.) 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di cui intende dotarsi per l’espletamento del servizio nelle sedi aziendali;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80000"/>
              </a:lnSpc>
              <a:spcBef>
                <a:spcPts val="561"/>
              </a:spcBef>
              <a:buClr>
                <a:srgbClr val="FEA022"/>
              </a:buClr>
              <a:buSzPct val="76000"/>
              <a:buFont typeface="Wingdings" charset="2"/>
              <a:buChar char="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La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previsione dei risparmi in termini energetici ottenibili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nel corso del servizio per ogni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sede finalizzata all’ottenimento del risparmio energetico dichiarato in offerta.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>
              <a:lnSpc>
                <a:spcPct val="80000"/>
              </a:lnSpc>
              <a:spcBef>
                <a:spcPts val="561"/>
              </a:spcBef>
            </a:pP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1043640" y="1027800"/>
            <a:ext cx="7024320" cy="672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EFFICIENTAMENTO ENERGETICO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29" name="TextShape 2"/>
          <p:cNvSpPr txBox="1"/>
          <p:nvPr/>
        </p:nvSpPr>
        <p:spPr>
          <a:xfrm>
            <a:off x="683640" y="2060848"/>
            <a:ext cx="7920360" cy="405915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80000"/>
              </a:lnSpc>
              <a:spcBef>
                <a:spcPts val="561"/>
              </a:spcBef>
            </a:pPr>
            <a:r>
              <a:rPr lang="it-IT" sz="3600" b="1" strike="noStrike" spc="-1" dirty="0">
                <a:solidFill>
                  <a:srgbClr val="000000"/>
                </a:solidFill>
                <a:latin typeface="Agency FB"/>
              </a:rPr>
              <a:t>In sede di Preventivo alle Aziende </a:t>
            </a:r>
            <a:r>
              <a:rPr lang="it-IT" sz="3600" b="1" strike="noStrike" spc="-1" dirty="0" smtClean="0">
                <a:solidFill>
                  <a:srgbClr val="000000"/>
                </a:solidFill>
                <a:latin typeface="Agency FB"/>
              </a:rPr>
              <a:t>Sanitarie</a:t>
            </a:r>
          </a:p>
          <a:p>
            <a:pPr marL="68760">
              <a:lnSpc>
                <a:spcPct val="80000"/>
              </a:lnSpc>
              <a:spcBef>
                <a:spcPts val="561"/>
              </a:spcBef>
            </a:pPr>
            <a:endParaRPr lang="it-IT" sz="28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just">
              <a:lnSpc>
                <a:spcPct val="80000"/>
              </a:lnSpc>
              <a:spcBef>
                <a:spcPts val="519"/>
              </a:spcBef>
            </a:pPr>
            <a:r>
              <a:rPr lang="it-IT" sz="3600" b="0" strike="noStrike" spc="-1" dirty="0">
                <a:solidFill>
                  <a:srgbClr val="000000"/>
                </a:solidFill>
                <a:latin typeface="Agency FB"/>
              </a:rPr>
              <a:t>L’Appaltatore presenterà la propria proposta per la realizzazione di </a:t>
            </a:r>
            <a:r>
              <a:rPr lang="it-IT" sz="3600" b="1" strike="noStrike" spc="-1" dirty="0">
                <a:solidFill>
                  <a:srgbClr val="000000"/>
                </a:solidFill>
                <a:latin typeface="Agency FB"/>
              </a:rPr>
              <a:t>interventi di </a:t>
            </a:r>
            <a:r>
              <a:rPr lang="it-IT" sz="3600" b="1" strike="noStrike" spc="-1" dirty="0" err="1">
                <a:solidFill>
                  <a:srgbClr val="000000"/>
                </a:solidFill>
                <a:latin typeface="Agency FB"/>
              </a:rPr>
              <a:t>efficientamento</a:t>
            </a:r>
            <a:r>
              <a:rPr lang="it-IT" sz="3600" b="1" strike="noStrike" spc="-1" dirty="0">
                <a:solidFill>
                  <a:srgbClr val="000000"/>
                </a:solidFill>
                <a:latin typeface="Agency FB"/>
              </a:rPr>
              <a:t> energetico </a:t>
            </a:r>
            <a:r>
              <a:rPr lang="it-IT" sz="3600" b="0" strike="noStrike" spc="-1" dirty="0">
                <a:solidFill>
                  <a:srgbClr val="000000"/>
                </a:solidFill>
                <a:latin typeface="Agency FB"/>
              </a:rPr>
              <a:t>nelle sedi </a:t>
            </a:r>
            <a:r>
              <a:rPr lang="it-IT" sz="3600" b="0" strike="noStrike" spc="-1" dirty="0" smtClean="0">
                <a:solidFill>
                  <a:srgbClr val="000000"/>
                </a:solidFill>
                <a:latin typeface="Agency FB"/>
              </a:rPr>
              <a:t>aziendali individuate, ai fini del raggiungimento della riduzione di TEP contrattuali risultanti dalla propria </a:t>
            </a:r>
            <a:r>
              <a:rPr lang="it-IT" sz="3600" b="1" strike="noStrike" spc="-1" dirty="0" smtClean="0">
                <a:solidFill>
                  <a:srgbClr val="000000"/>
                </a:solidFill>
                <a:latin typeface="Agency FB"/>
              </a:rPr>
              <a:t>offerta</a:t>
            </a:r>
            <a:r>
              <a:rPr lang="it-IT" sz="3600" b="0" strike="noStrike" spc="-1" dirty="0" smtClean="0">
                <a:solidFill>
                  <a:srgbClr val="000000"/>
                </a:solidFill>
                <a:latin typeface="Agency FB"/>
              </a:rPr>
              <a:t> a seguito della definizione </a:t>
            </a:r>
            <a:r>
              <a:rPr lang="it-IT" sz="3600" b="0" strike="noStrike" spc="-1" dirty="0">
                <a:solidFill>
                  <a:srgbClr val="000000"/>
                </a:solidFill>
                <a:latin typeface="Agency FB"/>
              </a:rPr>
              <a:t>dell’Attestato di Prestazione Energetica di ogni edificio</a:t>
            </a:r>
            <a:r>
              <a:rPr lang="it-IT" sz="3600" b="0" strike="noStrike" spc="-1" dirty="0" smtClean="0">
                <a:solidFill>
                  <a:srgbClr val="000000"/>
                </a:solidFill>
                <a:latin typeface="Agency FB"/>
              </a:rPr>
              <a:t>,</a:t>
            </a:r>
            <a:endParaRPr lang="it-IT" sz="3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80000"/>
              </a:lnSpc>
              <a:spcBef>
                <a:spcPts val="519"/>
              </a:spcBef>
            </a:pP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80000"/>
              </a:lnSpc>
              <a:spcBef>
                <a:spcPts val="519"/>
              </a:spcBef>
            </a:pPr>
            <a:endParaRPr lang="it-IT" sz="28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80000"/>
              </a:lnSpc>
              <a:spcBef>
                <a:spcPts val="519"/>
              </a:spcBef>
            </a:pPr>
            <a:endParaRPr lang="it-IT" sz="28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720000" y="1027800"/>
            <a:ext cx="7704000" cy="7002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LA POLITICA DI EFFICIENTAMENTO </a:t>
            </a:r>
            <a:r>
              <a:rPr lang="it-IT" sz="4000" b="1" strike="noStrike" spc="-1" dirty="0" smtClean="0">
                <a:solidFill>
                  <a:srgbClr val="FEA022"/>
                </a:solidFill>
                <a:latin typeface="Agency FB"/>
              </a:rPr>
              <a:t>ENERGETICO</a:t>
            </a:r>
          </a:p>
        </p:txBody>
      </p:sp>
      <p:sp>
        <p:nvSpPr>
          <p:cNvPr id="231" name="TextShape 2"/>
          <p:cNvSpPr txBox="1"/>
          <p:nvPr/>
        </p:nvSpPr>
        <p:spPr>
          <a:xfrm>
            <a:off x="539640" y="1728000"/>
            <a:ext cx="8064360" cy="4653328"/>
          </a:xfrm>
          <a:prstGeom prst="rect">
            <a:avLst/>
          </a:prstGeom>
          <a:noFill/>
          <a:ln>
            <a:noFill/>
          </a:ln>
        </p:spPr>
        <p:txBody>
          <a:bodyPr>
            <a:normAutofit lnSpcReduction="10000"/>
          </a:bodyPr>
          <a:lstStyle/>
          <a:p>
            <a:pPr marL="53496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2400" b="1" spc="-1" dirty="0">
                <a:solidFill>
                  <a:srgbClr val="000000"/>
                </a:solidFill>
                <a:latin typeface="Agency FB"/>
              </a:rPr>
              <a:t>L</a:t>
            </a:r>
            <a:r>
              <a:rPr lang="it-IT" sz="2400" b="1" spc="-1" dirty="0" smtClean="0">
                <a:solidFill>
                  <a:srgbClr val="000000"/>
                </a:solidFill>
                <a:latin typeface="Agency FB"/>
              </a:rPr>
              <a:t>imiti </a:t>
            </a:r>
            <a:r>
              <a:rPr lang="it-IT" sz="2400" b="1" spc="-1" dirty="0">
                <a:solidFill>
                  <a:srgbClr val="000000"/>
                </a:solidFill>
                <a:latin typeface="Agency FB"/>
              </a:rPr>
              <a:t>superiori 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di </a:t>
            </a:r>
            <a:r>
              <a:rPr lang="it-IT" sz="2400" spc="-1" dirty="0" err="1">
                <a:solidFill>
                  <a:srgbClr val="000000"/>
                </a:solidFill>
                <a:latin typeface="Agency FB"/>
              </a:rPr>
              <a:t>efficientamento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 energetico percentuale annuo atteso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- per 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gruppi di classi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energetiche - </a:t>
            </a:r>
            <a:r>
              <a:rPr lang="it-IT" sz="2400" b="0" strike="noStrike" spc="-1" dirty="0" smtClean="0">
                <a:solidFill>
                  <a:srgbClr val="000000"/>
                </a:solidFill>
                <a:latin typeface="Agency FB"/>
              </a:rPr>
              <a:t>da </a:t>
            </a:r>
            <a:r>
              <a:rPr lang="it-IT" sz="2400" b="0" strike="noStrike" spc="-1" dirty="0">
                <a:solidFill>
                  <a:srgbClr val="000000"/>
                </a:solidFill>
                <a:latin typeface="Agency FB"/>
              </a:rPr>
              <a:t>certificare </a:t>
            </a:r>
            <a:r>
              <a:rPr lang="it-IT" sz="2400" b="0" strike="noStrike" spc="-1" dirty="0" smtClean="0">
                <a:solidFill>
                  <a:srgbClr val="000000"/>
                </a:solidFill>
                <a:latin typeface="Agency FB"/>
              </a:rPr>
              <a:t>alla fine del 2° anno di gestione:</a:t>
            </a:r>
          </a:p>
          <a:p>
            <a:pPr marL="53496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endParaRPr lang="it-IT" sz="2800" spc="-1" dirty="0">
              <a:solidFill>
                <a:srgbClr val="000000"/>
              </a:solidFill>
              <a:latin typeface="Agency FB"/>
              <a:ea typeface="Microsoft YaHei"/>
            </a:endParaRPr>
          </a:p>
          <a:p>
            <a:pPr marL="53496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endParaRPr lang="it-IT" sz="2800" b="0" strike="noStrike" spc="-1" dirty="0" smtClean="0">
              <a:solidFill>
                <a:srgbClr val="000000"/>
              </a:solidFill>
              <a:latin typeface="Agency FB"/>
              <a:ea typeface="Microsoft YaHei"/>
            </a:endParaRPr>
          </a:p>
          <a:p>
            <a:pPr marL="7020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</a:pPr>
            <a:endParaRPr lang="it-IT" sz="2400" spc="-1" dirty="0" smtClean="0">
              <a:solidFill>
                <a:srgbClr val="000000"/>
              </a:solidFill>
              <a:latin typeface="Agency FB"/>
              <a:ea typeface="Microsoft YaHei"/>
            </a:endParaRPr>
          </a:p>
          <a:p>
            <a:pPr marL="527400" lvl="1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  <a:ea typeface="Microsoft YaHei"/>
              </a:rPr>
              <a:t>Ciascun Concorrente dovrà </a:t>
            </a:r>
            <a:r>
              <a:rPr lang="it-IT" sz="2400" b="1" spc="-1" dirty="0" smtClean="0">
                <a:solidFill>
                  <a:srgbClr val="000000"/>
                </a:solidFill>
                <a:latin typeface="Agency FB"/>
                <a:ea typeface="Microsoft YaHei"/>
              </a:rPr>
              <a:t>offrire in sede di gara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  <a:ea typeface="Microsoft YaHei"/>
              </a:rPr>
              <a:t>il coefficiente di raggiungimento</a:t>
            </a:r>
            <a:r>
              <a:rPr lang="it-IT" sz="2400" b="1" spc="-1" dirty="0" smtClean="0">
                <a:solidFill>
                  <a:srgbClr val="000000"/>
                </a:solidFill>
                <a:latin typeface="Agency FB"/>
                <a:ea typeface="Microsoft YaHei"/>
              </a:rPr>
              <a:t> r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  <a:ea typeface="Microsoft YaHei"/>
              </a:rPr>
              <a:t>(compreso tra 0,5 e 1) dei limiti superiori annuali esposti.</a:t>
            </a:r>
            <a:endParaRPr lang="it-IT" sz="2400" spc="-1" dirty="0">
              <a:solidFill>
                <a:srgbClr val="000000"/>
              </a:solidFill>
              <a:latin typeface="Agency FB"/>
              <a:ea typeface="Microsoft YaHei"/>
            </a:endParaRPr>
          </a:p>
          <a:p>
            <a:pPr marL="53496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endParaRPr lang="it-IT" sz="10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7020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</a:pPr>
            <a:endParaRPr lang="it-IT" sz="28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412490"/>
              </p:ext>
            </p:extLst>
          </p:nvPr>
        </p:nvGraphicFramePr>
        <p:xfrm>
          <a:off x="1259632" y="3068960"/>
          <a:ext cx="5328592" cy="2232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9870"/>
                <a:gridCol w="1268722"/>
              </a:tblGrid>
              <a:tr h="28803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Gruppi di Classi Energetiche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 err="1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REbaseGx</a:t>
                      </a:r>
                      <a:endParaRPr lang="it-IT" sz="1800" b="1" kern="1200" spc="-1" dirty="0">
                        <a:solidFill>
                          <a:srgbClr val="000000"/>
                        </a:solidFill>
                        <a:latin typeface="Agency FB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Gruppo 1 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Classi A4, A3, A2, A1 e 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0,3%</a:t>
                      </a: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Gruppo 2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Classi C e 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1,5%</a:t>
                      </a:r>
                    </a:p>
                  </a:txBody>
                  <a:tcPr marL="68580" marR="68580" marT="0" marB="0"/>
                </a:tc>
              </a:tr>
              <a:tr h="64807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Gruppo 3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Classi E, F e 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800" b="1" kern="1200" spc="-1" dirty="0">
                          <a:solidFill>
                            <a:srgbClr val="000000"/>
                          </a:solidFill>
                          <a:latin typeface="Agency FB"/>
                          <a:ea typeface="+mn-ea"/>
                          <a:cs typeface="+mn-cs"/>
                        </a:rPr>
                        <a:t>3,0%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488800" cy="1142640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it-IT" sz="37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FEA022"/>
                </a:solidFill>
                <a:effectLst/>
                <a:uLnTx/>
                <a:uFillTx/>
                <a:latin typeface="Agency FB"/>
                <a:ea typeface="DejaVu Sans"/>
                <a:cs typeface="DejaVu Sans"/>
              </a:rPr>
              <a:t>LA POLITICA DI EFFICIENTAMENTO ENERGETICO</a:t>
            </a:r>
            <a:br>
              <a:rPr kumimoji="0" lang="it-IT" sz="3700" b="1" i="0" u="none" strike="noStrike" kern="1200" cap="none" spc="-1" normalizeH="0" baseline="0" noProof="0" dirty="0" smtClean="0">
                <a:ln>
                  <a:noFill/>
                </a:ln>
                <a:solidFill>
                  <a:srgbClr val="FEA022"/>
                </a:solidFill>
                <a:effectLst/>
                <a:uLnTx/>
                <a:uFillTx/>
                <a:latin typeface="Agency FB"/>
                <a:ea typeface="DejaVu Sans"/>
                <a:cs typeface="DejaVu Sans"/>
              </a:rPr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/>
          </p:nvPr>
        </p:nvSpPr>
        <p:spPr>
          <a:xfrm>
            <a:off x="1043640" y="2323800"/>
            <a:ext cx="6768720" cy="3985520"/>
          </a:xfrm>
        </p:spPr>
        <p:txBody>
          <a:bodyPr/>
          <a:lstStyle/>
          <a:p>
            <a:pPr algn="ctr"/>
            <a:r>
              <a:rPr lang="it-IT" sz="3600" b="1" dirty="0" err="1" smtClean="0">
                <a:latin typeface="Agency FB" panose="020B0503020202020204" pitchFamily="34" charset="0"/>
              </a:rPr>
              <a:t>R</a:t>
            </a:r>
            <a:r>
              <a:rPr lang="it-IT" sz="3600" b="1" baseline="-25000" dirty="0" err="1" smtClean="0">
                <a:latin typeface="Agency FB" panose="020B0503020202020204" pitchFamily="34" charset="0"/>
              </a:rPr>
              <a:t>EobbiettivoGx</a:t>
            </a:r>
            <a:r>
              <a:rPr lang="it-IT" sz="3600" b="1" dirty="0" smtClean="0">
                <a:latin typeface="Agency FB" panose="020B0503020202020204" pitchFamily="34" charset="0"/>
              </a:rPr>
              <a:t> </a:t>
            </a:r>
            <a:r>
              <a:rPr lang="it-IT" sz="3600" b="1" dirty="0">
                <a:latin typeface="Agency FB" panose="020B0503020202020204" pitchFamily="34" charset="0"/>
              </a:rPr>
              <a:t>= </a:t>
            </a:r>
            <a:r>
              <a:rPr lang="it-IT" sz="3600" b="1" dirty="0" err="1">
                <a:latin typeface="Agency FB" panose="020B0503020202020204" pitchFamily="34" charset="0"/>
              </a:rPr>
              <a:t>R</a:t>
            </a:r>
            <a:r>
              <a:rPr lang="it-IT" sz="3600" b="1" baseline="-25000" dirty="0" err="1">
                <a:latin typeface="Agency FB" panose="020B0503020202020204" pitchFamily="34" charset="0"/>
              </a:rPr>
              <a:t>EbaseGx</a:t>
            </a:r>
            <a:r>
              <a:rPr lang="it-IT" sz="3600" b="1" dirty="0">
                <a:latin typeface="Agency FB" panose="020B0503020202020204" pitchFamily="34" charset="0"/>
              </a:rPr>
              <a:t> ∙ r</a:t>
            </a:r>
          </a:p>
          <a:p>
            <a:r>
              <a:rPr lang="it-IT" dirty="0">
                <a:latin typeface="Agency FB" panose="020B0503020202020204" pitchFamily="34" charset="0"/>
              </a:rPr>
              <a:t> </a:t>
            </a:r>
          </a:p>
          <a:p>
            <a:r>
              <a:rPr lang="it-IT" dirty="0">
                <a:latin typeface="Agency FB" panose="020B0503020202020204" pitchFamily="34" charset="0"/>
              </a:rPr>
              <a:t>dove:</a:t>
            </a:r>
          </a:p>
          <a:p>
            <a:pPr lvl="0"/>
            <a:r>
              <a:rPr lang="it-IT" sz="2400" b="1" dirty="0" err="1">
                <a:latin typeface="Agency FB" panose="020B0503020202020204" pitchFamily="34" charset="0"/>
              </a:rPr>
              <a:t>R</a:t>
            </a:r>
            <a:r>
              <a:rPr lang="it-IT" sz="2400" b="1" baseline="-25000" dirty="0" err="1">
                <a:latin typeface="Agency FB" panose="020B0503020202020204" pitchFamily="34" charset="0"/>
              </a:rPr>
              <a:t>EobbiettivoGx</a:t>
            </a:r>
            <a:r>
              <a:rPr lang="it-IT" sz="2400" b="1" dirty="0">
                <a:latin typeface="Agency FB" panose="020B0503020202020204" pitchFamily="34" charset="0"/>
              </a:rPr>
              <a:t> </a:t>
            </a:r>
            <a:r>
              <a:rPr lang="it-IT" dirty="0">
                <a:latin typeface="Agency FB" panose="020B0503020202020204" pitchFamily="34" charset="0"/>
              </a:rPr>
              <a:t>è il risparmio energetico percentuale annuo da ottenere al termine del secondo anno di servizio per gli edifici appartenenti al Gruppo di Classi energetiche </a:t>
            </a:r>
            <a:r>
              <a:rPr lang="it-IT" dirty="0" err="1" smtClean="0">
                <a:latin typeface="Agency FB" panose="020B0503020202020204" pitchFamily="34" charset="0"/>
              </a:rPr>
              <a:t>Gx</a:t>
            </a:r>
            <a:r>
              <a:rPr lang="it-IT" dirty="0" smtClean="0">
                <a:latin typeface="Agency FB" panose="020B0503020202020204" pitchFamily="34" charset="0"/>
              </a:rPr>
              <a:t>;</a:t>
            </a:r>
          </a:p>
          <a:p>
            <a:pPr lvl="0"/>
            <a:endParaRPr lang="it-IT" dirty="0">
              <a:latin typeface="Agency FB" panose="020B0503020202020204" pitchFamily="34" charset="0"/>
            </a:endParaRPr>
          </a:p>
          <a:p>
            <a:pPr lvl="0"/>
            <a:r>
              <a:rPr lang="it-IT" sz="2400" b="1" dirty="0" err="1">
                <a:latin typeface="Agency FB" panose="020B0503020202020204" pitchFamily="34" charset="0"/>
              </a:rPr>
              <a:t>R</a:t>
            </a:r>
            <a:r>
              <a:rPr lang="it-IT" sz="2400" b="1" baseline="-25000" dirty="0" err="1">
                <a:latin typeface="Agency FB" panose="020B0503020202020204" pitchFamily="34" charset="0"/>
              </a:rPr>
              <a:t>EbaseGx</a:t>
            </a:r>
            <a:r>
              <a:rPr lang="it-IT" sz="2400" dirty="0">
                <a:latin typeface="Agency FB" panose="020B0503020202020204" pitchFamily="34" charset="0"/>
              </a:rPr>
              <a:t> </a:t>
            </a:r>
            <a:r>
              <a:rPr lang="it-IT" dirty="0">
                <a:latin typeface="Agency FB" panose="020B0503020202020204" pitchFamily="34" charset="0"/>
              </a:rPr>
              <a:t>è il risparmio energetico percentuale massimo annuo per gli edifici appartenenti al Gruppo di Classi energetiche </a:t>
            </a:r>
            <a:r>
              <a:rPr lang="it-IT" dirty="0" err="1" smtClean="0">
                <a:latin typeface="Agency FB" panose="020B0503020202020204" pitchFamily="34" charset="0"/>
              </a:rPr>
              <a:t>Gx</a:t>
            </a:r>
            <a:endParaRPr lang="it-IT" dirty="0" smtClean="0">
              <a:latin typeface="Agency FB" panose="020B0503020202020204" pitchFamily="34" charset="0"/>
            </a:endParaRPr>
          </a:p>
          <a:p>
            <a:pPr lvl="0"/>
            <a:endParaRPr lang="it-IT" dirty="0">
              <a:latin typeface="Agency FB" panose="020B0503020202020204" pitchFamily="34" charset="0"/>
            </a:endParaRPr>
          </a:p>
          <a:p>
            <a:pPr lvl="0"/>
            <a:r>
              <a:rPr lang="it-IT" sz="2400" b="1" dirty="0">
                <a:latin typeface="Agency FB" panose="020B0503020202020204" pitchFamily="34" charset="0"/>
              </a:rPr>
              <a:t>r</a:t>
            </a:r>
            <a:r>
              <a:rPr lang="it-IT" b="1" dirty="0">
                <a:latin typeface="Agency FB" panose="020B0503020202020204" pitchFamily="34" charset="0"/>
              </a:rPr>
              <a:t> </a:t>
            </a:r>
            <a:r>
              <a:rPr lang="it-IT" dirty="0">
                <a:latin typeface="Agency FB" panose="020B0503020202020204" pitchFamily="34" charset="0"/>
              </a:rPr>
              <a:t>è il </a:t>
            </a:r>
            <a:r>
              <a:rPr lang="it-IT" dirty="0" smtClean="0">
                <a:latin typeface="Agency FB" panose="020B0503020202020204" pitchFamily="34" charset="0"/>
              </a:rPr>
              <a:t>coefficiente - </a:t>
            </a:r>
            <a:r>
              <a:rPr lang="it-IT" b="1" dirty="0">
                <a:latin typeface="Agency FB" panose="020B0503020202020204" pitchFamily="34" charset="0"/>
              </a:rPr>
              <a:t>variabile tra </a:t>
            </a:r>
            <a:r>
              <a:rPr lang="it-IT" b="1" dirty="0" smtClean="0">
                <a:latin typeface="Agency FB" panose="020B0503020202020204" pitchFamily="34" charset="0"/>
              </a:rPr>
              <a:t>0,5 </a:t>
            </a:r>
            <a:r>
              <a:rPr lang="it-IT" b="1" dirty="0">
                <a:latin typeface="Agency FB" panose="020B0503020202020204" pitchFamily="34" charset="0"/>
              </a:rPr>
              <a:t>e </a:t>
            </a:r>
            <a:r>
              <a:rPr lang="it-IT" b="1" dirty="0" smtClean="0">
                <a:latin typeface="Agency FB" panose="020B0503020202020204" pitchFamily="34" charset="0"/>
              </a:rPr>
              <a:t>1 </a:t>
            </a:r>
            <a:r>
              <a:rPr lang="it-IT" dirty="0" smtClean="0">
                <a:latin typeface="Agency FB" panose="020B0503020202020204" pitchFamily="34" charset="0"/>
              </a:rPr>
              <a:t>- </a:t>
            </a:r>
            <a:r>
              <a:rPr lang="it-IT" dirty="0">
                <a:latin typeface="Agency FB" panose="020B0503020202020204" pitchFamily="34" charset="0"/>
              </a:rPr>
              <a:t>dichiarato in sede di offerta dall’Appaltatore corrispondente all’obbligo che si assume con riferimento all’</a:t>
            </a:r>
            <a:r>
              <a:rPr lang="it-IT" dirty="0" err="1">
                <a:latin typeface="Agency FB" panose="020B0503020202020204" pitchFamily="34" charset="0"/>
              </a:rPr>
              <a:t>efficientamento</a:t>
            </a:r>
            <a:r>
              <a:rPr lang="it-IT" dirty="0">
                <a:latin typeface="Agency FB" panose="020B0503020202020204" pitchFamily="34" charset="0"/>
              </a:rPr>
              <a:t> energetico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481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extShape 1"/>
          <p:cNvSpPr txBox="1"/>
          <p:nvPr/>
        </p:nvSpPr>
        <p:spPr>
          <a:xfrm>
            <a:off x="1043640" y="836640"/>
            <a:ext cx="7200720" cy="110736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>
                <a:solidFill>
                  <a:srgbClr val="FEA022"/>
                </a:solidFill>
                <a:latin typeface="Agency FB"/>
              </a:rPr>
              <a:t>DETERMINAZIONE CANONE ANNUALE</a:t>
            </a:r>
            <a:endParaRPr lang="it-IT" sz="36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33" name="TextShape 2"/>
          <p:cNvSpPr txBox="1"/>
          <p:nvPr/>
        </p:nvSpPr>
        <p:spPr>
          <a:xfrm>
            <a:off x="1043640" y="2349000"/>
            <a:ext cx="7200720" cy="34833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8760" algn="ctr">
              <a:lnSpc>
                <a:spcPct val="80000"/>
              </a:lnSpc>
              <a:spcBef>
                <a:spcPts val="799"/>
              </a:spcBef>
            </a:pPr>
            <a:r>
              <a:rPr lang="it-IT" sz="4000" b="0" strike="noStrike" spc="-1" dirty="0" err="1">
                <a:solidFill>
                  <a:srgbClr val="000000"/>
                </a:solidFill>
                <a:latin typeface="Century Gothic"/>
              </a:rPr>
              <a:t>C</a:t>
            </a:r>
            <a:r>
              <a:rPr lang="it-IT" sz="4000" b="0" strike="noStrike" spc="-1" baseline="-25000" dirty="0" err="1">
                <a:solidFill>
                  <a:srgbClr val="000000"/>
                </a:solidFill>
                <a:latin typeface="Century Gothic"/>
              </a:rPr>
              <a:t>cs</a:t>
            </a:r>
            <a:r>
              <a:rPr lang="it-IT" sz="4000" b="0" strike="noStrike" spc="-1" dirty="0">
                <a:solidFill>
                  <a:srgbClr val="000000"/>
                </a:solidFill>
                <a:latin typeface="Century Gothic"/>
              </a:rPr>
              <a:t> = ∑ </a:t>
            </a:r>
            <a:r>
              <a:rPr lang="it-IT" sz="4000" b="0" strike="noStrike" spc="-1" dirty="0" err="1">
                <a:solidFill>
                  <a:srgbClr val="000000"/>
                </a:solidFill>
                <a:latin typeface="Century Gothic"/>
              </a:rPr>
              <a:t>Q</a:t>
            </a:r>
            <a:r>
              <a:rPr lang="it-IT" sz="4000" b="0" strike="noStrike" spc="-1" baseline="-25000" dirty="0" err="1">
                <a:solidFill>
                  <a:srgbClr val="000000"/>
                </a:solidFill>
                <a:latin typeface="Century Gothic"/>
              </a:rPr>
              <a:t>x</a:t>
            </a:r>
            <a:r>
              <a:rPr lang="it-IT" sz="4000" b="0" strike="noStrike" spc="-1" dirty="0">
                <a:solidFill>
                  <a:srgbClr val="000000"/>
                </a:solidFill>
                <a:latin typeface="Century Gothic"/>
              </a:rPr>
              <a:t> ∙ </a:t>
            </a:r>
            <a:r>
              <a:rPr lang="it-IT" sz="4000" b="0" strike="noStrike" spc="-1" dirty="0" err="1">
                <a:solidFill>
                  <a:srgbClr val="000000"/>
                </a:solidFill>
                <a:latin typeface="Century Gothic"/>
              </a:rPr>
              <a:t>P</a:t>
            </a:r>
            <a:r>
              <a:rPr lang="it-IT" sz="4000" b="0" strike="noStrike" spc="-1" baseline="-25000" dirty="0" err="1">
                <a:solidFill>
                  <a:srgbClr val="000000"/>
                </a:solidFill>
                <a:latin typeface="Century Gothic"/>
              </a:rPr>
              <a:t>x</a:t>
            </a:r>
            <a:endParaRPr lang="it-IT" sz="40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ctr">
              <a:lnSpc>
                <a:spcPct val="80000"/>
              </a:lnSpc>
              <a:spcBef>
                <a:spcPts val="799"/>
              </a:spcBef>
            </a:pPr>
            <a:r>
              <a:rPr lang="it-IT" sz="4000" b="0" strike="noStrike" spc="-1" baseline="-25000" dirty="0">
                <a:solidFill>
                  <a:srgbClr val="000000"/>
                </a:solidFill>
                <a:latin typeface="Century Gothic"/>
              </a:rPr>
              <a:t> </a:t>
            </a:r>
            <a:endParaRPr lang="it-IT" sz="40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>
              <a:lnSpc>
                <a:spcPct val="80000"/>
              </a:lnSpc>
              <a:spcBef>
                <a:spcPts val="1650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"/>
            </a:pPr>
            <a:r>
              <a:rPr lang="it-IT" sz="3200" b="0" strike="noStrike" spc="-1" dirty="0" err="1">
                <a:solidFill>
                  <a:srgbClr val="000000"/>
                </a:solidFill>
                <a:latin typeface="Century Gothic"/>
              </a:rPr>
              <a:t>C</a:t>
            </a:r>
            <a:r>
              <a:rPr lang="it-IT" sz="3200" b="0" strike="noStrike" spc="-1" baseline="-25000" dirty="0" err="1">
                <a:solidFill>
                  <a:srgbClr val="000000"/>
                </a:solidFill>
                <a:latin typeface="Century Gothic"/>
              </a:rPr>
              <a:t>cs</a:t>
            </a:r>
            <a:r>
              <a:rPr lang="it-IT" sz="3200" b="0" strike="noStrike" spc="-1" baseline="-25000" dirty="0">
                <a:solidFill>
                  <a:srgbClr val="000000"/>
                </a:solidFill>
                <a:latin typeface="Century Gothic"/>
              </a:rPr>
              <a:t> 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/>
              </a:rPr>
              <a:t>canone dei servizi</a:t>
            </a:r>
            <a:endParaRPr lang="it-IT" sz="3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343080" indent="-273960">
              <a:lnSpc>
                <a:spcPct val="80000"/>
              </a:lnSpc>
              <a:spcBef>
                <a:spcPts val="149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"/>
            </a:pPr>
            <a:r>
              <a:rPr lang="it-IT" sz="3200" b="0" strike="noStrike" spc="-1" dirty="0" err="1">
                <a:solidFill>
                  <a:srgbClr val="000000"/>
                </a:solidFill>
                <a:latin typeface="Century Gothic"/>
              </a:rPr>
              <a:t>Q</a:t>
            </a:r>
            <a:r>
              <a:rPr lang="it-IT" sz="3200" b="0" strike="noStrike" spc="-1" baseline="-25000" dirty="0" err="1">
                <a:solidFill>
                  <a:srgbClr val="000000"/>
                </a:solidFill>
                <a:latin typeface="Century Gothic"/>
              </a:rPr>
              <a:t>x</a:t>
            </a:r>
            <a:r>
              <a:rPr lang="it-IT" sz="3200" b="0" strike="noStrike" spc="-1" baseline="-25000" dirty="0">
                <a:solidFill>
                  <a:srgbClr val="000000"/>
                </a:solidFill>
                <a:latin typeface="Century Gothic"/>
              </a:rPr>
              <a:t>  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/>
              </a:rPr>
              <a:t>quantità reali misurate in sede di Preventivo</a:t>
            </a:r>
            <a:endParaRPr lang="it-IT" sz="3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343080" indent="-273960">
              <a:lnSpc>
                <a:spcPct val="100000"/>
              </a:lnSpc>
              <a:buClr>
                <a:srgbClr val="FEA022"/>
              </a:buClr>
              <a:buSzPct val="76000"/>
              <a:buFont typeface="Wingdings" charset="2"/>
              <a:buChar char=""/>
            </a:pPr>
            <a:r>
              <a:rPr lang="it-IT" sz="3200" b="0" strike="noStrike" spc="-1" dirty="0" err="1">
                <a:solidFill>
                  <a:srgbClr val="000000"/>
                </a:solidFill>
                <a:latin typeface="Century Gothic"/>
              </a:rPr>
              <a:t>P</a:t>
            </a:r>
            <a:r>
              <a:rPr lang="it-IT" sz="3200" b="0" strike="noStrike" spc="-1" baseline="-25000" dirty="0" err="1">
                <a:solidFill>
                  <a:srgbClr val="000000"/>
                </a:solidFill>
                <a:latin typeface="Century Gothic"/>
              </a:rPr>
              <a:t>x</a:t>
            </a:r>
            <a:r>
              <a:rPr lang="it-IT" sz="3200" b="0" strike="noStrike" spc="-1" baseline="-25000" dirty="0">
                <a:solidFill>
                  <a:srgbClr val="000000"/>
                </a:solidFill>
                <a:latin typeface="Century Gothic"/>
              </a:rPr>
              <a:t>    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/>
              </a:rPr>
              <a:t>Prezzo </a:t>
            </a:r>
            <a:r>
              <a:rPr lang="it-IT" sz="3200" spc="-1" dirty="0">
                <a:solidFill>
                  <a:srgbClr val="000000"/>
                </a:solidFill>
                <a:latin typeface="Agency FB"/>
              </a:rPr>
              <a:t>U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/>
              </a:rPr>
              <a:t>nitario Offerto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/>
              </a:rPr>
              <a:t>del servizio </a:t>
            </a:r>
            <a:r>
              <a:rPr lang="it-IT" sz="3200" spc="-1" dirty="0">
                <a:solidFill>
                  <a:srgbClr val="000000"/>
                </a:solidFill>
                <a:latin typeface="Agency FB"/>
              </a:rPr>
              <a:t>x</a:t>
            </a:r>
            <a:endParaRPr lang="it-IT" sz="3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>
              <a:lnSpc>
                <a:spcPct val="80000"/>
              </a:lnSpc>
              <a:spcBef>
                <a:spcPts val="799"/>
              </a:spcBef>
            </a:pP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</a:pP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1043640" y="764640"/>
            <a:ext cx="7024320" cy="6476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 dirty="0">
                <a:solidFill>
                  <a:srgbClr val="FEA022"/>
                </a:solidFill>
                <a:latin typeface="Agency FB"/>
              </a:rPr>
              <a:t>QUALE STRUMENTO DI ACQUISTO?</a:t>
            </a:r>
            <a:endParaRPr lang="it-IT" sz="36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545820" y="1556792"/>
            <a:ext cx="7776808" cy="4679848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40000" lnSpcReduction="20000"/>
          </a:bodyPr>
          <a:lstStyle/>
          <a:p>
            <a:pPr marL="68760" algn="ctr">
              <a:lnSpc>
                <a:spcPct val="120000"/>
              </a:lnSpc>
            </a:pPr>
            <a:endParaRPr lang="it-IT" sz="24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ctr">
              <a:lnSpc>
                <a:spcPct val="120000"/>
              </a:lnSpc>
            </a:pPr>
            <a:r>
              <a:rPr lang="it-IT" sz="5000" b="1" strike="noStrike" spc="-1" dirty="0">
                <a:solidFill>
                  <a:srgbClr val="000000"/>
                </a:solidFill>
                <a:latin typeface="Agency FB"/>
              </a:rPr>
              <a:t>CONVENZIONE QUADRO</a:t>
            </a:r>
            <a:endParaRPr lang="it-IT" sz="50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 algn="ctr">
              <a:lnSpc>
                <a:spcPct val="120000"/>
              </a:lnSpc>
            </a:pPr>
            <a:r>
              <a:rPr lang="it-IT" sz="5000" b="0" strike="noStrike" spc="-1" dirty="0">
                <a:solidFill>
                  <a:srgbClr val="000000"/>
                </a:solidFill>
                <a:latin typeface="Agency FB"/>
              </a:rPr>
              <a:t>di cui all'articolo 26 della legge 23 dicembre 1999, n. 488 (art. 3, </a:t>
            </a:r>
            <a:r>
              <a:rPr lang="it-IT" sz="5000" b="0" strike="noStrike" spc="-1" dirty="0" err="1">
                <a:solidFill>
                  <a:srgbClr val="000000"/>
                </a:solidFill>
                <a:latin typeface="Agency FB"/>
              </a:rPr>
              <a:t>D.Lgs</a:t>
            </a:r>
            <a:r>
              <a:rPr lang="it-IT" sz="5000" b="0" strike="noStrike" spc="-1" dirty="0">
                <a:solidFill>
                  <a:srgbClr val="000000"/>
                </a:solidFill>
                <a:latin typeface="Agency FB"/>
              </a:rPr>
              <a:t> n. 50/2016)</a:t>
            </a:r>
            <a:endParaRPr lang="it-IT" sz="50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20000"/>
              </a:lnSpc>
            </a:pPr>
            <a:endParaRPr lang="it-IT" sz="50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20000"/>
              </a:lnSpc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con la stipula della Convenzione, l’Appaltatore si obbliga irrevocabilmente nei confronti delle Aziende Sanitarie ad effettuare i servizi oggetto di gara, nella misura richiesta dalle Aziende Sanitarie mediante i </a:t>
            </a:r>
            <a:r>
              <a:rPr lang="it-IT" sz="5100" b="1" strike="noStrike" spc="-1" dirty="0">
                <a:solidFill>
                  <a:srgbClr val="000000"/>
                </a:solidFill>
                <a:latin typeface="Agency FB"/>
              </a:rPr>
              <a:t>singoli</a:t>
            </a: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5100" b="1" strike="noStrike" spc="-1" dirty="0">
                <a:solidFill>
                  <a:srgbClr val="000000"/>
                </a:solidFill>
                <a:latin typeface="Agency FB"/>
              </a:rPr>
              <a:t>Ordinativi di Fornitura</a:t>
            </a: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  sino a concorrenza del </a:t>
            </a:r>
            <a:r>
              <a:rPr lang="it-IT" sz="5100" b="1" strike="noStrike" spc="-1" dirty="0">
                <a:solidFill>
                  <a:srgbClr val="000000"/>
                </a:solidFill>
                <a:latin typeface="Agency FB"/>
              </a:rPr>
              <a:t>quantitativo massimo contrattuale</a:t>
            </a: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, per ciascun lotto</a:t>
            </a:r>
            <a:endParaRPr lang="it-IT" sz="51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20000"/>
              </a:lnSpc>
            </a:pPr>
            <a:endParaRPr lang="it-IT" sz="51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20000"/>
              </a:lnSpc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le previsioni non vincolano in alcun modo le Aziende </a:t>
            </a:r>
            <a:r>
              <a:rPr lang="it-IT" sz="5100" b="0" strike="noStrike" spc="-1" dirty="0" smtClean="0">
                <a:solidFill>
                  <a:srgbClr val="000000"/>
                </a:solidFill>
                <a:latin typeface="Agency FB"/>
              </a:rPr>
              <a:t>Sanitarie</a:t>
            </a:r>
            <a:r>
              <a:rPr lang="it-IT" sz="5100" b="0" strike="noStrike" spc="-1" dirty="0">
                <a:solidFill>
                  <a:srgbClr val="000000"/>
                </a:solidFill>
                <a:latin typeface="Agency FB"/>
              </a:rPr>
              <a:t>, né tanto meno Azienda Zero all’acquisto di quantitativi minimi o predeterminati di beni e/o servizi, bensì danno origine unicamente ad un obbligo dell’Appaltatore di accettare mediante esecuzione gli Ordinativi di Fornitura trasmessi dalle Aziende Sanitarie del Veneto</a:t>
            </a:r>
            <a:endParaRPr lang="it-IT" sz="51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539640" y="1027800"/>
            <a:ext cx="8136816" cy="6010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55000" lnSpcReduction="2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 smtClean="0">
                <a:solidFill>
                  <a:srgbClr val="FEA022"/>
                </a:solidFill>
                <a:latin typeface="Agency FB"/>
              </a:rPr>
              <a:t>EFFICIENTAMENTO ENERGETICO: effetto economico per le Aziende Sanitarie</a:t>
            </a:r>
          </a:p>
        </p:txBody>
      </p:sp>
      <p:sp>
        <p:nvSpPr>
          <p:cNvPr id="231" name="TextShape 2"/>
          <p:cNvSpPr txBox="1"/>
          <p:nvPr/>
        </p:nvSpPr>
        <p:spPr>
          <a:xfrm>
            <a:off x="539640" y="1988840"/>
            <a:ext cx="8208824" cy="4464496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55000" lnSpcReduction="20000"/>
          </a:bodyPr>
          <a:lstStyle/>
          <a:p>
            <a:pPr marL="7020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</a:pPr>
            <a:r>
              <a:rPr lang="it-IT" sz="3800" b="1" u="sng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Riduzione</a:t>
            </a:r>
            <a:r>
              <a:rPr lang="it-IT" sz="3800" u="sng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 dei prezzi unitari a canone del</a:t>
            </a:r>
            <a:r>
              <a:rPr lang="it-IT" sz="38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 </a:t>
            </a:r>
            <a:r>
              <a:rPr lang="it-IT" sz="3800" b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1,5 % </a:t>
            </a:r>
            <a:r>
              <a:rPr lang="it-IT" sz="380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per ogni anno </a:t>
            </a:r>
            <a:r>
              <a:rPr lang="it-IT" sz="3800" b="0" i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a </a:t>
            </a:r>
            <a:r>
              <a:rPr lang="it-IT" sz="3800" b="0" i="1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partire dal 3° </a:t>
            </a:r>
            <a:r>
              <a:rPr lang="it-IT" sz="3800" b="0" i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anno di gestione per i servizi «</a:t>
            </a:r>
            <a:r>
              <a:rPr lang="it-IT" sz="3800" b="0" i="1" strike="noStrike" spc="-1" dirty="0" err="1" smtClean="0">
                <a:solidFill>
                  <a:srgbClr val="000000"/>
                </a:solidFill>
                <a:latin typeface="Agency FB" panose="020B0503020202020204" pitchFamily="34" charset="0"/>
              </a:rPr>
              <a:t>energy</a:t>
            </a:r>
            <a:r>
              <a:rPr lang="it-IT" sz="3800" b="0" i="1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 intensive», valore ulteriormente</a:t>
            </a:r>
            <a:r>
              <a:rPr lang="it-IT" sz="3800" b="1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 </a:t>
            </a:r>
            <a:r>
              <a:rPr lang="it-IT" sz="3800" b="1" spc="-1" dirty="0">
                <a:solidFill>
                  <a:srgbClr val="000000"/>
                </a:solidFill>
                <a:latin typeface="Agency FB" panose="020B0503020202020204" pitchFamily="34" charset="0"/>
              </a:rPr>
              <a:t>migliorabile </a:t>
            </a:r>
            <a:r>
              <a:rPr lang="it-IT" sz="3800" b="1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dai Concorrenti </a:t>
            </a:r>
            <a:r>
              <a:rPr lang="it-IT" sz="3800" b="1" spc="-1" dirty="0">
                <a:solidFill>
                  <a:srgbClr val="000000"/>
                </a:solidFill>
                <a:latin typeface="Agency FB" panose="020B0503020202020204" pitchFamily="34" charset="0"/>
              </a:rPr>
              <a:t>in sede di </a:t>
            </a:r>
            <a:r>
              <a:rPr lang="it-IT" sz="3800" b="1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gara</a:t>
            </a:r>
            <a:r>
              <a:rPr lang="it-IT" sz="38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, in considerazione delle attività di </a:t>
            </a:r>
            <a:r>
              <a:rPr lang="it-IT" sz="3800" spc="-1" dirty="0" err="1" smtClean="0">
                <a:solidFill>
                  <a:srgbClr val="000000"/>
                </a:solidFill>
                <a:latin typeface="Agency FB" panose="020B0503020202020204" pitchFamily="34" charset="0"/>
              </a:rPr>
              <a:t>efficientamento</a:t>
            </a:r>
            <a:r>
              <a:rPr lang="it-IT" sz="38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 energetico proposte </a:t>
            </a:r>
            <a:endParaRPr lang="it-IT" sz="3800" i="1" strike="noStrike" spc="-1" dirty="0" smtClean="0">
              <a:solidFill>
                <a:srgbClr val="000000"/>
              </a:solidFill>
              <a:latin typeface="Agency FB" panose="020B0503020202020204" pitchFamily="34" charset="0"/>
            </a:endParaRPr>
          </a:p>
          <a:p>
            <a:pPr marL="534960" lvl="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3600" i="1" spc="-1" dirty="0">
                <a:solidFill>
                  <a:srgbClr val="000000"/>
                </a:solidFill>
                <a:latin typeface="Agency FB" panose="020B0503020202020204" pitchFamily="34" charset="0"/>
              </a:rPr>
              <a:t>Prezzo unitario riscaldamento invernale (Servizio A1);</a:t>
            </a:r>
          </a:p>
          <a:p>
            <a:pPr marL="534960" lvl="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3600" i="1" spc="-1" dirty="0">
                <a:solidFill>
                  <a:srgbClr val="000000"/>
                </a:solidFill>
                <a:latin typeface="Agency FB" panose="020B0503020202020204" pitchFamily="34" charset="0"/>
              </a:rPr>
              <a:t>Prezzo unitario condizionamento invernale (Servizio A2);</a:t>
            </a:r>
          </a:p>
          <a:p>
            <a:pPr marL="534960" lvl="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3600" i="1" spc="-1" dirty="0">
                <a:solidFill>
                  <a:srgbClr val="000000"/>
                </a:solidFill>
                <a:latin typeface="Agency FB" panose="020B0503020202020204" pitchFamily="34" charset="0"/>
              </a:rPr>
              <a:t>Prezzo unitario climatizzazione estiva (Servizi B1 e B2);</a:t>
            </a:r>
          </a:p>
          <a:p>
            <a:pPr marL="534960" lvl="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3600" i="1" spc="-1" dirty="0">
                <a:solidFill>
                  <a:srgbClr val="000000"/>
                </a:solidFill>
                <a:latin typeface="Agency FB" panose="020B0503020202020204" pitchFamily="34" charset="0"/>
              </a:rPr>
              <a:t>Prezzo unitario altri servizi termici (Servizio C1);</a:t>
            </a:r>
          </a:p>
          <a:p>
            <a:pPr marL="534960" lvl="0" indent="-464760">
              <a:lnSpc>
                <a:spcPct val="115000"/>
              </a:lnSpc>
              <a:spcBef>
                <a:spcPts val="1451"/>
              </a:spcBef>
              <a:spcAft>
                <a:spcPts val="850"/>
              </a:spcAft>
              <a:buClr>
                <a:srgbClr val="FEA022"/>
              </a:buClr>
              <a:buSzPct val="76000"/>
              <a:buFont typeface="Wingdings" charset="2"/>
              <a:buChar char=""/>
            </a:pPr>
            <a:r>
              <a:rPr lang="it-IT" sz="3600" i="1" spc="-1" dirty="0">
                <a:solidFill>
                  <a:srgbClr val="000000"/>
                </a:solidFill>
                <a:latin typeface="Agency FB" panose="020B0503020202020204" pitchFamily="34" charset="0"/>
              </a:rPr>
              <a:t>Prezzo unitario servizio energia impianti elettrici (Servizio E1, E2 e E3</a:t>
            </a:r>
            <a:r>
              <a:rPr lang="it-IT" sz="3600" i="1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).</a:t>
            </a:r>
            <a:endParaRPr lang="it-IT" sz="3600" i="1" spc="-1" dirty="0">
              <a:solidFill>
                <a:srgbClr val="000000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79488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1043640" y="792000"/>
            <a:ext cx="7200720" cy="7920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>
                <a:solidFill>
                  <a:srgbClr val="FEA022"/>
                </a:solidFill>
                <a:latin typeface="Agency FB"/>
              </a:rPr>
              <a:t>ALTRI ELEMENTI ECONOMICI</a:t>
            </a:r>
            <a:endParaRPr lang="it-IT" sz="36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38" name="TextShape 2"/>
          <p:cNvSpPr txBox="1"/>
          <p:nvPr/>
        </p:nvSpPr>
        <p:spPr>
          <a:xfrm>
            <a:off x="827640" y="1728000"/>
            <a:ext cx="7704360" cy="4725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8760" algn="ctr">
              <a:lnSpc>
                <a:spcPct val="80000"/>
              </a:lnSpc>
              <a:spcBef>
                <a:spcPts val="799"/>
              </a:spcBef>
            </a:pPr>
            <a:endParaRPr lang="it-IT" sz="24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534960" indent="-464760">
              <a:lnSpc>
                <a:spcPct val="80000"/>
              </a:lnSpc>
              <a:spcBef>
                <a:spcPts val="641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" charset="2"/>
              <a:buChar char="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franchigia di € 7.000 per interventi di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manutenzione straordinaria correttiva e sostitutiva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a guasto </a:t>
            </a: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534960" indent="-464760">
              <a:lnSpc>
                <a:spcPct val="80000"/>
              </a:lnSpc>
              <a:spcBef>
                <a:spcPts val="641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" charset="2"/>
              <a:buChar char=""/>
            </a:pP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ulteriore quota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pari al </a:t>
            </a: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13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%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del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canone,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in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Contratto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, per interventi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di:</a:t>
            </a:r>
          </a:p>
          <a:p>
            <a:pPr marL="984600" lvl="1" indent="-457200">
              <a:lnSpc>
                <a:spcPct val="80000"/>
              </a:lnSpc>
              <a:spcBef>
                <a:spcPts val="641"/>
              </a:spcBef>
              <a:spcAft>
                <a:spcPts val="567"/>
              </a:spcAft>
              <a:buClr>
                <a:srgbClr val="FEA022"/>
              </a:buClr>
              <a:buSzPct val="76000"/>
              <a:buFontTx/>
              <a:buChar char="-"/>
            </a:pP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manutenzione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correttiva a guasto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oltre la franchigia;</a:t>
            </a:r>
          </a:p>
          <a:p>
            <a:pPr marL="984600" lvl="1" indent="-457200">
              <a:lnSpc>
                <a:spcPct val="80000"/>
              </a:lnSpc>
              <a:spcBef>
                <a:spcPts val="641"/>
              </a:spcBef>
              <a:spcAft>
                <a:spcPts val="567"/>
              </a:spcAft>
              <a:buClr>
                <a:srgbClr val="FEA022"/>
              </a:buClr>
              <a:buSzPct val="76000"/>
              <a:buFontTx/>
              <a:buChar char="-"/>
            </a:pP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eventuale manutenzione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straordinaria su richiesta </a:t>
            </a: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dell’Amministrazione</a:t>
            </a:r>
            <a:r>
              <a:rPr lang="it-IT" sz="3200" spc="-1" dirty="0" smtClean="0">
                <a:solidFill>
                  <a:srgbClr val="FEA022"/>
                </a:solidFill>
                <a:latin typeface="Century Gothic"/>
                <a:ea typeface="Microsoft YaHei"/>
              </a:rPr>
              <a:t>.</a:t>
            </a:r>
            <a:endParaRPr lang="it-IT" sz="3200" b="0" strike="noStrike" spc="-1" dirty="0" smtClean="0">
              <a:solidFill>
                <a:srgbClr val="000000"/>
              </a:solidFill>
              <a:latin typeface="Agency FB" panose="020B0503020202020204" pitchFamily="34" charset="0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</a:pP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1043640" y="980640"/>
            <a:ext cx="7200720" cy="720168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 dirty="0">
                <a:solidFill>
                  <a:srgbClr val="FEA022"/>
                </a:solidFill>
                <a:latin typeface="Agency FB"/>
              </a:rPr>
              <a:t>REVISIONE CORRISPETTIVI</a:t>
            </a:r>
            <a:endParaRPr lang="it-IT" sz="36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40" name="TextShape 2"/>
          <p:cNvSpPr txBox="1"/>
          <p:nvPr/>
        </p:nvSpPr>
        <p:spPr>
          <a:xfrm>
            <a:off x="827640" y="1628640"/>
            <a:ext cx="7704360" cy="4968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10000"/>
          </a:bodyPr>
          <a:lstStyle/>
          <a:p>
            <a:pPr marL="68760" algn="ctr">
              <a:lnSpc>
                <a:spcPct val="80000"/>
              </a:lnSpc>
              <a:spcBef>
                <a:spcPts val="799"/>
              </a:spcBef>
            </a:pPr>
            <a:endParaRPr lang="it-IT" sz="24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>
              <a:lnSpc>
                <a:spcPct val="80000"/>
              </a:lnSpc>
              <a:spcBef>
                <a:spcPts val="641"/>
              </a:spcBef>
            </a:pP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Aggiornamenti con </a:t>
            </a: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decorrenza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dal 1°anno solare </a:t>
            </a: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successivo a quello de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ll’offerta, con riferimento a:</a:t>
            </a: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>
              <a:lnSpc>
                <a:spcPct val="80000"/>
              </a:lnSpc>
              <a:spcBef>
                <a:spcPts val="641"/>
              </a:spcBef>
            </a:pP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</a:endParaRP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Manodopera: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Listino Camere di Commercio del Veneto</a:t>
            </a: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>
              <a:lnSpc>
                <a:spcPct val="80000"/>
              </a:lnSpc>
              <a:spcBef>
                <a:spcPts val="74"/>
              </a:spcBef>
            </a:pP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Gas: NIC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gas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(codice COICOP 04521)</a:t>
            </a:r>
          </a:p>
          <a:p>
            <a:pPr>
              <a:lnSpc>
                <a:spcPct val="80000"/>
              </a:lnSpc>
              <a:spcBef>
                <a:spcPts val="74"/>
              </a:spcBef>
            </a:pP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Energia elettrica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: NIC En. Elettrica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(codice COICOP 04510</a:t>
            </a: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)</a:t>
            </a: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3200" spc="-1" dirty="0">
              <a:solidFill>
                <a:srgbClr val="000000"/>
              </a:solidFill>
              <a:latin typeface="Agency FB" panose="020B0503020202020204" pitchFamily="34" charset="0"/>
            </a:endParaRP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Acqua: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NIC </a:t>
            </a:r>
            <a:r>
              <a:rPr lang="it-IT" sz="3200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fornitura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acqua (codice COICOP 04410) </a:t>
            </a:r>
          </a:p>
          <a:p>
            <a:pPr marL="7020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</a:pPr>
            <a:endParaRPr lang="it-IT" sz="3200" b="0" strike="noStrike" spc="-1" dirty="0">
              <a:solidFill>
                <a:srgbClr val="FEA022"/>
              </a:solidFill>
              <a:latin typeface="Agency FB" panose="020B0503020202020204" pitchFamily="34" charset="0"/>
              <a:ea typeface="Microsoft YaHei"/>
            </a:endParaRPr>
          </a:p>
          <a:p>
            <a:pPr marL="534960" indent="-464760">
              <a:lnSpc>
                <a:spcPct val="80000"/>
              </a:lnSpc>
              <a:spcBef>
                <a:spcPts val="74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 panose="020B0503020202020204" pitchFamily="34" charset="0"/>
              </a:rPr>
              <a:t>Materiali e spese gestionali: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 panose="020B0503020202020204" pitchFamily="34" charset="0"/>
              </a:rPr>
              <a:t>NIC generale</a:t>
            </a:r>
            <a:r>
              <a:rPr lang="it-IT" sz="3200" dirty="0" smtClean="0"/>
              <a:t> </a:t>
            </a:r>
            <a:r>
              <a:rPr lang="it-IT" sz="3200" spc="-1" dirty="0">
                <a:solidFill>
                  <a:srgbClr val="000000"/>
                </a:solidFill>
                <a:latin typeface="Agency FB" panose="020B0503020202020204" pitchFamily="34" charset="0"/>
              </a:rPr>
              <a:t>(codice COICOP 00ST) </a:t>
            </a: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</a:pP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1043640" y="1027800"/>
            <a:ext cx="7024320" cy="816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5000"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>
                <a:solidFill>
                  <a:srgbClr val="FEA022"/>
                </a:solidFill>
                <a:latin typeface="Agency FB"/>
              </a:rPr>
              <a:t>MODALITA’ DI FORMULAZIONE DELL’OFFERTA</a:t>
            </a:r>
            <a:endParaRPr lang="it-IT" sz="40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42" name="TextShape 2"/>
          <p:cNvSpPr txBox="1"/>
          <p:nvPr/>
        </p:nvSpPr>
        <p:spPr>
          <a:xfrm>
            <a:off x="971640" y="2492896"/>
            <a:ext cx="7272360" cy="316835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7020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</a:pPr>
            <a:r>
              <a:rPr lang="it-IT" sz="4000" b="0" strike="noStrike" spc="-1" dirty="0">
                <a:solidFill>
                  <a:srgbClr val="000000"/>
                </a:solidFill>
                <a:latin typeface="Agency FB"/>
              </a:rPr>
              <a:t>Offerta economicamente più vantaggiosa</a:t>
            </a:r>
            <a:endParaRPr lang="it-IT" sz="4000" b="0" strike="noStrike" spc="-1" dirty="0">
              <a:solidFill>
                <a:srgbClr val="FEA022"/>
              </a:solidFill>
              <a:latin typeface="Century Gothic"/>
            </a:endParaRPr>
          </a:p>
          <a:p>
            <a:pPr>
              <a:lnSpc>
                <a:spcPct val="70000"/>
              </a:lnSpc>
              <a:spcBef>
                <a:spcPts val="641"/>
              </a:spcBef>
            </a:pP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534960" indent="-46476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200" b="0" strike="noStrike" spc="-1" dirty="0">
                <a:solidFill>
                  <a:srgbClr val="000000"/>
                </a:solidFill>
                <a:latin typeface="Agency FB"/>
              </a:rPr>
              <a:t>Attribuzione </a:t>
            </a:r>
            <a:r>
              <a:rPr lang="it-IT" sz="3200" b="0" strike="noStrike" spc="-1" dirty="0" smtClean="0">
                <a:solidFill>
                  <a:srgbClr val="000000"/>
                </a:solidFill>
                <a:latin typeface="Agency FB"/>
              </a:rPr>
              <a:t>punteggio:</a:t>
            </a:r>
          </a:p>
          <a:p>
            <a:pPr marL="7020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</a:pPr>
            <a:endParaRPr lang="it-IT" sz="3200" b="0" strike="noStrike" spc="-1" dirty="0" smtClean="0">
              <a:solidFill>
                <a:srgbClr val="000000"/>
              </a:solidFill>
              <a:latin typeface="Agency FB"/>
            </a:endParaRPr>
          </a:p>
          <a:p>
            <a:pPr marL="992160" lvl="1" indent="-46476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  <a:buFont typeface="Arial" panose="020B0604020202020204" pitchFamily="34" charset="0"/>
              <a:buChar char="•"/>
            </a:pPr>
            <a:r>
              <a:rPr lang="it-IT" sz="3200" b="0" strike="noStrike" spc="-1" dirty="0" smtClean="0">
                <a:solidFill>
                  <a:srgbClr val="000000"/>
                </a:solidFill>
                <a:latin typeface="Agency FB"/>
              </a:rPr>
              <a:t> Qualità: 70 Punti</a:t>
            </a:r>
          </a:p>
          <a:p>
            <a:pPr marL="992160" lvl="1" indent="-46476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  <a:buFont typeface="Arial" panose="020B0604020202020204" pitchFamily="34" charset="0"/>
              <a:buChar char="•"/>
            </a:pPr>
            <a:endParaRPr lang="it-IT" sz="3200" b="0" strike="noStrike" spc="-1" dirty="0" smtClean="0">
              <a:solidFill>
                <a:srgbClr val="000000"/>
              </a:solidFill>
              <a:latin typeface="Agency FB"/>
            </a:endParaRPr>
          </a:p>
          <a:p>
            <a:pPr marL="992160" lvl="1" indent="-464760">
              <a:lnSpc>
                <a:spcPct val="70000"/>
              </a:lnSpc>
              <a:spcBef>
                <a:spcPts val="641"/>
              </a:spcBef>
              <a:buClr>
                <a:srgbClr val="FEA022"/>
              </a:buClr>
              <a:buSzPct val="76000"/>
              <a:buFont typeface="Arial" panose="020B0604020202020204" pitchFamily="34" charset="0"/>
              <a:buChar char="•"/>
            </a:pPr>
            <a:r>
              <a:rPr lang="it-IT" sz="3200" b="0" strike="noStrike" spc="-1" dirty="0" smtClean="0">
                <a:solidFill>
                  <a:srgbClr val="000000"/>
                </a:solidFill>
                <a:latin typeface="Agency FB"/>
              </a:rPr>
              <a:t> Prezzo:  30 Punti</a:t>
            </a:r>
            <a:endParaRPr lang="it-IT" sz="32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1043640" y="836712"/>
            <a:ext cx="7024320" cy="792088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VALUTAZIONE DELL’OFFERTA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46" name="TextShape 2"/>
          <p:cNvSpPr txBox="1"/>
          <p:nvPr/>
        </p:nvSpPr>
        <p:spPr>
          <a:xfrm>
            <a:off x="827584" y="1816200"/>
            <a:ext cx="7632848" cy="460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9840" algn="just">
              <a:lnSpc>
                <a:spcPct val="70000"/>
              </a:lnSpc>
              <a:spcBef>
                <a:spcPts val="601"/>
              </a:spcBef>
            </a:pPr>
            <a:r>
              <a:rPr lang="it-IT" sz="3000" b="1" strike="noStrike" spc="-1" dirty="0" smtClean="0">
                <a:solidFill>
                  <a:srgbClr val="000000"/>
                </a:solidFill>
                <a:latin typeface="Agency FB"/>
              </a:rPr>
              <a:t>Elementi qualitativi</a:t>
            </a:r>
          </a:p>
          <a:p>
            <a:pPr marL="69840" algn="just">
              <a:lnSpc>
                <a:spcPct val="70000"/>
              </a:lnSpc>
              <a:spcBef>
                <a:spcPts val="601"/>
              </a:spcBef>
            </a:pPr>
            <a:endParaRPr lang="it-IT" sz="3000" b="0" strike="noStrike" spc="-1" dirty="0" smtClean="0">
              <a:solidFill>
                <a:srgbClr val="FEA022"/>
              </a:solidFill>
              <a:latin typeface="Century Gothic"/>
            </a:endParaRP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Modalità, procedure e struttura organizzativa per la fase di Adesione al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Servizio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Modalità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, procedure e struttura organizzativa per l’espletamento del Servizio</a:t>
            </a:r>
            <a:endParaRPr lang="it-IT" sz="2400" spc="-1" dirty="0" smtClean="0">
              <a:solidFill>
                <a:srgbClr val="000000"/>
              </a:solidFill>
              <a:latin typeface="Agency FB"/>
            </a:endParaRP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Piano 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di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Manutenzione (ad es. miglioramento delle schede di manutenzione)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Politiche 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di gestione e conduzione degli impianti e delle fonti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energetiche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Piano 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della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Qualità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2300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>
            <a:spLocks noGrp="1"/>
          </p:cNvSpPr>
          <p:nvPr>
            <p:ph type="title"/>
          </p:nvPr>
        </p:nvSpPr>
        <p:spPr>
          <a:xfrm>
            <a:off x="1043640" y="908720"/>
            <a:ext cx="7200768" cy="648072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VALUTAZIONE DELL’OFFERTA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5" name="TextShape 2"/>
          <p:cNvSpPr txBox="1">
            <a:spLocks noGrp="1"/>
          </p:cNvSpPr>
          <p:nvPr>
            <p:ph type="subTitle"/>
          </p:nvPr>
        </p:nvSpPr>
        <p:spPr>
          <a:xfrm>
            <a:off x="899592" y="2060848"/>
            <a:ext cx="6921048" cy="412953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Sistema informativo e call center</a:t>
            </a:r>
            <a:endParaRPr lang="it-IT" sz="2300" b="0" strike="noStrike" spc="-1" dirty="0" smtClean="0">
              <a:solidFill>
                <a:srgbClr val="000000"/>
              </a:solidFill>
              <a:latin typeface="Agency FB"/>
            </a:endParaRP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Criteri Ambientali Minimi: miglioramento rispetto ai criteri ambientali minimi per interventi manutentivi e di </a:t>
            </a:r>
            <a:r>
              <a:rPr lang="it-IT" sz="2300" spc="-1" dirty="0" err="1" smtClean="0">
                <a:solidFill>
                  <a:srgbClr val="000000"/>
                </a:solidFill>
                <a:latin typeface="Agency FB"/>
              </a:rPr>
              <a:t>efficientamento</a:t>
            </a: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 energetico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Miglioramento della % di </a:t>
            </a:r>
            <a:r>
              <a:rPr lang="it-IT" sz="2300" spc="-1" dirty="0" err="1" smtClean="0">
                <a:solidFill>
                  <a:srgbClr val="000000"/>
                </a:solidFill>
                <a:latin typeface="Agency FB"/>
              </a:rPr>
              <a:t>efficientamento</a:t>
            </a: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 energetico - oltre la soglia prevista obbligatoriamente - ottenuto al termine del 2° anno di gestione</a:t>
            </a:r>
          </a:p>
          <a:p>
            <a:pPr marL="534960" indent="-464760" algn="just">
              <a:lnSpc>
                <a:spcPct val="70000"/>
              </a:lnSpc>
              <a:spcBef>
                <a:spcPts val="1128"/>
              </a:spcBef>
              <a:spcAft>
                <a:spcPts val="567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300" spc="-1" dirty="0" smtClean="0">
                <a:solidFill>
                  <a:srgbClr val="000000"/>
                </a:solidFill>
                <a:latin typeface="Agency FB"/>
              </a:rPr>
              <a:t>Proposta del metodo di verifica del risparmio energetico ottenuto scelto tra le opzioni previste dal modello IPMVP</a:t>
            </a:r>
            <a:endParaRPr lang="it-IT" sz="2300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190140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1095884" y="764704"/>
            <a:ext cx="7024320" cy="816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VALUTAZIONE DELL’OFFERTA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44" name="TextShape 2"/>
          <p:cNvSpPr txBox="1"/>
          <p:nvPr/>
        </p:nvSpPr>
        <p:spPr>
          <a:xfrm>
            <a:off x="599064" y="1571274"/>
            <a:ext cx="7992808" cy="4882061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984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</a:pPr>
            <a:endParaRPr lang="it-IT" sz="3000" b="1" strike="noStrike" spc="-1" dirty="0" smtClean="0">
              <a:solidFill>
                <a:srgbClr val="000000"/>
              </a:solidFill>
              <a:latin typeface="Agency FB"/>
            </a:endParaRPr>
          </a:p>
          <a:p>
            <a:pPr marL="6984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</a:pPr>
            <a:r>
              <a:rPr lang="it-IT" sz="3000" b="1" strike="noStrike" spc="-1" dirty="0" smtClean="0">
                <a:solidFill>
                  <a:srgbClr val="000000"/>
                </a:solidFill>
                <a:latin typeface="Agency FB"/>
              </a:rPr>
              <a:t>Elementi </a:t>
            </a:r>
            <a:r>
              <a:rPr lang="it-IT" sz="3000" b="1" spc="-1" dirty="0" smtClean="0">
                <a:solidFill>
                  <a:srgbClr val="000000"/>
                </a:solidFill>
                <a:latin typeface="Agency FB"/>
              </a:rPr>
              <a:t>Economici</a:t>
            </a:r>
            <a:endParaRPr lang="it-IT" sz="30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34960" indent="-46476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spc="-1" dirty="0" smtClean="0">
                <a:solidFill>
                  <a:srgbClr val="000000"/>
                </a:solidFill>
                <a:latin typeface="Agency FB"/>
              </a:rPr>
              <a:t>Offerta economica complessiva, risultante da quanto offerto in riduzione rispetto ai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 prezzi a base d’asta dei canoni per i servizi;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34960" indent="-46476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Ribasso sui prezzi dei Listini di riferimento per gli interventi di manutenzione straordinaria, correttiva, a guasto oltre franchigia.</a:t>
            </a:r>
          </a:p>
          <a:p>
            <a:pPr marL="990600" lvl="0" indent="-228600">
              <a:buFont typeface="+mj-lt"/>
              <a:buAutoNum type="arabicPeriod"/>
            </a:pPr>
            <a:r>
              <a:rPr lang="it-IT" sz="1000" i="1" dirty="0">
                <a:solidFill>
                  <a:schemeClr val="accent5">
                    <a:lumMod val="50000"/>
                  </a:schemeClr>
                </a:solidFill>
              </a:rPr>
              <a:t>Prezziario regionale dei lavori pubblici</a:t>
            </a:r>
            <a:r>
              <a:rPr lang="it-IT" sz="1000" dirty="0">
                <a:solidFill>
                  <a:schemeClr val="accent5">
                    <a:lumMod val="50000"/>
                  </a:schemeClr>
                </a:solidFill>
              </a:rPr>
              <a:t> aggiornamento settembre 2014 – Regione del Veneto </a:t>
            </a:r>
            <a:endParaRPr lang="it-IT" sz="1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990600" lvl="0" indent="-228600">
              <a:buFont typeface="+mj-lt"/>
              <a:buAutoNum type="arabicPeriod"/>
            </a:pPr>
            <a:r>
              <a:rPr lang="it-IT" sz="1000" i="1" dirty="0" smtClean="0">
                <a:solidFill>
                  <a:schemeClr val="accent5">
                    <a:lumMod val="50000"/>
                  </a:schemeClr>
                </a:solidFill>
              </a:rPr>
              <a:t>Prezzi </a:t>
            </a:r>
            <a:r>
              <a:rPr lang="it-IT" sz="1000" i="1" dirty="0">
                <a:solidFill>
                  <a:schemeClr val="accent5">
                    <a:lumMod val="50000"/>
                  </a:schemeClr>
                </a:solidFill>
              </a:rPr>
              <a:t>informativi dell’edilizia</a:t>
            </a:r>
            <a:r>
              <a:rPr lang="it-IT" sz="1000" dirty="0">
                <a:solidFill>
                  <a:schemeClr val="accent5">
                    <a:lumMod val="50000"/>
                  </a:schemeClr>
                </a:solidFill>
              </a:rPr>
              <a:t> edito da DEI – Tipografia del Genio </a:t>
            </a:r>
            <a:r>
              <a:rPr lang="it-IT" sz="1000" dirty="0" smtClean="0">
                <a:solidFill>
                  <a:schemeClr val="accent5">
                    <a:lumMod val="50000"/>
                  </a:schemeClr>
                </a:solidFill>
              </a:rPr>
              <a:t>Civile</a:t>
            </a:r>
            <a:endParaRPr lang="it-IT" sz="1000" dirty="0">
              <a:solidFill>
                <a:schemeClr val="accent5">
                  <a:lumMod val="50000"/>
                </a:schemeClr>
              </a:solidFill>
            </a:endParaRPr>
          </a:p>
          <a:p>
            <a:pPr marL="990600" indent="-228600">
              <a:buFont typeface="+mj-lt"/>
              <a:buAutoNum type="arabicPeriod"/>
            </a:pPr>
            <a:r>
              <a:rPr lang="it-IT" sz="1000" i="1" dirty="0">
                <a:solidFill>
                  <a:schemeClr val="accent5">
                    <a:lumMod val="50000"/>
                  </a:schemeClr>
                </a:solidFill>
              </a:rPr>
              <a:t>Prezzi informativi delle Opere Edili</a:t>
            </a:r>
            <a:r>
              <a:rPr lang="it-IT" sz="1000" dirty="0">
                <a:solidFill>
                  <a:schemeClr val="accent5">
                    <a:lumMod val="50000"/>
                  </a:schemeClr>
                </a:solidFill>
              </a:rPr>
              <a:t> pubblicato dalla Camera di Commercio di </a:t>
            </a:r>
            <a:r>
              <a:rPr lang="it-IT" sz="1000" dirty="0" smtClean="0">
                <a:solidFill>
                  <a:schemeClr val="accent5">
                    <a:lumMod val="50000"/>
                  </a:schemeClr>
                </a:solidFill>
              </a:rPr>
              <a:t>Milano</a:t>
            </a:r>
            <a:endParaRPr lang="it-IT" sz="1000" b="0" strike="noStrike" spc="-1" dirty="0" smtClean="0">
              <a:solidFill>
                <a:schemeClr val="accent5">
                  <a:lumMod val="50000"/>
                </a:schemeClr>
              </a:solidFill>
              <a:latin typeface="Agency FB"/>
            </a:endParaRPr>
          </a:p>
          <a:p>
            <a:pPr marL="534960" indent="-464760">
              <a:lnSpc>
                <a:spcPct val="70000"/>
              </a:lnSpc>
              <a:spcBef>
                <a:spcPts val="1774"/>
              </a:spcBef>
              <a:spcAft>
                <a:spcPts val="1134"/>
              </a:spcAft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Miglioramento della % di riduzione dei canoni per i servizi  «</a:t>
            </a:r>
            <a:r>
              <a:rPr lang="it-IT" sz="2600" b="0" strike="noStrike" spc="-1" dirty="0" err="1" smtClean="0">
                <a:solidFill>
                  <a:srgbClr val="000000"/>
                </a:solidFill>
                <a:latin typeface="Agency FB"/>
              </a:rPr>
              <a:t>energy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 intensive»</a:t>
            </a:r>
            <a:r>
              <a:rPr lang="it-IT" sz="2600" spc="-1" dirty="0" smtClean="0">
                <a:solidFill>
                  <a:srgbClr val="000000"/>
                </a:solidFill>
                <a:latin typeface="Agency FB"/>
              </a:rPr>
              <a:t> - oltre la soglia annua prevista del 1,5%- oltre il 2° anno di gestione</a:t>
            </a:r>
            <a:endParaRPr lang="it-IT" sz="2600" b="0" strike="noStrike" spc="-1" dirty="0" smtClean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>
              <a:lnSpc>
                <a:spcPct val="70000"/>
              </a:lnSpc>
              <a:spcBef>
                <a:spcPts val="601"/>
              </a:spcBef>
            </a:pPr>
            <a:endParaRPr lang="it-IT" sz="30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Shape 1"/>
          <p:cNvSpPr txBox="1"/>
          <p:nvPr/>
        </p:nvSpPr>
        <p:spPr>
          <a:xfrm>
            <a:off x="1043640" y="980640"/>
            <a:ext cx="7200720" cy="6476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pc="-1" dirty="0" smtClean="0">
                <a:solidFill>
                  <a:srgbClr val="FEA022"/>
                </a:solidFill>
                <a:latin typeface="Agency FB"/>
              </a:rPr>
              <a:t>MODELLO</a:t>
            </a:r>
            <a:r>
              <a:rPr lang="it-IT" sz="3600" b="1" strike="noStrike" spc="-1" dirty="0" smtClean="0">
                <a:solidFill>
                  <a:srgbClr val="FEA022"/>
                </a:solidFill>
                <a:latin typeface="Agency FB"/>
              </a:rPr>
              <a:t> OFFERTA ECONOMICA CANONI</a:t>
            </a:r>
            <a:endParaRPr lang="it-IT" sz="36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graphicFrame>
        <p:nvGraphicFramePr>
          <p:cNvPr id="2" name="Oggetto 1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017316"/>
              </p:ext>
            </p:extLst>
          </p:nvPr>
        </p:nvGraphicFramePr>
        <p:xfrm>
          <a:off x="468313" y="1628775"/>
          <a:ext cx="8207375" cy="420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Foglio di lavoro" r:id="rId4" imgW="12001466" imgH="10696590" progId="Excel.Sheet.12">
                  <p:embed/>
                </p:oleObj>
              </mc:Choice>
              <mc:Fallback>
                <p:oleObj name="Foglio di lavoro" r:id="rId4" imgW="12001466" imgH="106965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8313" y="1628775"/>
                        <a:ext cx="8207375" cy="420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380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1043640" y="1027800"/>
            <a:ext cx="7024320" cy="816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400" b="1" strike="noStrike" spc="-1" dirty="0" smtClean="0">
                <a:solidFill>
                  <a:srgbClr val="FEA022"/>
                </a:solidFill>
                <a:latin typeface="Agency FB"/>
              </a:rPr>
              <a:t>REQUISITI DI PARTECIPAZIONE</a:t>
            </a:r>
            <a:endParaRPr lang="it-IT" sz="44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55576" y="1916832"/>
            <a:ext cx="6768752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4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</a:pPr>
            <a:r>
              <a:rPr lang="it-IT" b="1" spc="-1" dirty="0" smtClean="0">
                <a:solidFill>
                  <a:srgbClr val="000000"/>
                </a:solidFill>
                <a:latin typeface="Agency FB"/>
              </a:rPr>
              <a:t>L’Offerente dovrà </a:t>
            </a:r>
            <a:r>
              <a:rPr lang="it-IT" b="1" spc="-1" dirty="0">
                <a:solidFill>
                  <a:srgbClr val="000000"/>
                </a:solidFill>
                <a:latin typeface="Agency FB"/>
              </a:rPr>
              <a:t>aver realizzato complessivamente, nel triennio antecedente la pubblicazione del bando di gara, un fatturato specifico per servizi </a:t>
            </a:r>
            <a:r>
              <a:rPr lang="it-IT" b="1" spc="-1" dirty="0" smtClean="0">
                <a:solidFill>
                  <a:srgbClr val="000000"/>
                </a:solidFill>
                <a:latin typeface="Agency FB"/>
              </a:rPr>
              <a:t>analoghi a </a:t>
            </a:r>
            <a:r>
              <a:rPr lang="it-IT" b="1" spc="-1" dirty="0">
                <a:solidFill>
                  <a:srgbClr val="000000"/>
                </a:solidFill>
                <a:latin typeface="Agency FB"/>
              </a:rPr>
              <a:t>favore di strutture sanitarie pubbliche </a:t>
            </a:r>
            <a:r>
              <a:rPr lang="it-IT" b="1" spc="-1" dirty="0" smtClean="0">
                <a:solidFill>
                  <a:srgbClr val="000000"/>
                </a:solidFill>
                <a:latin typeface="Agency FB"/>
              </a:rPr>
              <a:t>e/o private non </a:t>
            </a:r>
            <a:r>
              <a:rPr lang="it-IT" b="1" spc="-1" dirty="0">
                <a:solidFill>
                  <a:srgbClr val="000000"/>
                </a:solidFill>
                <a:latin typeface="Agency FB"/>
              </a:rPr>
              <a:t>inferiore </a:t>
            </a:r>
            <a:r>
              <a:rPr lang="it-IT" b="1" spc="-1" dirty="0" smtClean="0">
                <a:solidFill>
                  <a:srgbClr val="000000"/>
                </a:solidFill>
                <a:latin typeface="Agency FB"/>
              </a:rPr>
              <a:t>a: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894874"/>
              </p:ext>
            </p:extLst>
          </p:nvPr>
        </p:nvGraphicFramePr>
        <p:xfrm>
          <a:off x="1403648" y="3068959"/>
          <a:ext cx="6480688" cy="25922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68320"/>
                <a:gridCol w="3312368"/>
              </a:tblGrid>
              <a:tr h="96636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LOTTO</a:t>
                      </a:r>
                      <a:endParaRPr lang="it-IT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Fatturato minimo</a:t>
                      </a:r>
                      <a:br>
                        <a:rPr lang="it-IT" sz="1800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it-IT" sz="18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partecipazione </a:t>
                      </a:r>
                      <a:r>
                        <a:rPr lang="it-IT" sz="1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ad un solo lotto</a:t>
                      </a:r>
                      <a:endParaRPr lang="it-IT" sz="1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251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effectLst/>
                        </a:rPr>
                        <a:t>1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33.000.000,00 </a:t>
                      </a:r>
                    </a:p>
                  </a:txBody>
                  <a:tcPr marL="9525" marR="9525" marT="9525" marB="0" anchor="b"/>
                </a:tc>
              </a:tr>
              <a:tr h="3251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effectLst/>
                        </a:rPr>
                        <a:t>2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34.000.000,00 </a:t>
                      </a:r>
                    </a:p>
                  </a:txBody>
                  <a:tcPr marL="9525" marR="9525" marT="9525" marB="0" anchor="b"/>
                </a:tc>
              </a:tr>
              <a:tr h="3251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effectLst/>
                        </a:rPr>
                        <a:t>3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38.000.000,00 </a:t>
                      </a:r>
                    </a:p>
                  </a:txBody>
                  <a:tcPr marL="9525" marR="9525" marT="9525" marB="0" anchor="b"/>
                </a:tc>
              </a:tr>
              <a:tr h="3251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>
                          <a:effectLst/>
                        </a:rPr>
                        <a:t>4</a:t>
                      </a:r>
                      <a:endParaRPr lang="it-IT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57.000.000,00 </a:t>
                      </a:r>
                    </a:p>
                  </a:txBody>
                  <a:tcPr marL="9525" marR="9525" marT="9525" marB="0" anchor="b"/>
                </a:tc>
              </a:tr>
              <a:tr h="325185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>
                          <a:effectLst/>
                        </a:rPr>
                        <a:t>5</a:t>
                      </a:r>
                      <a:endParaRPr lang="it-IT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44.000.000,00 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Rettangolo 6"/>
          <p:cNvSpPr/>
          <p:nvPr/>
        </p:nvSpPr>
        <p:spPr>
          <a:xfrm>
            <a:off x="755576" y="2708920"/>
            <a:ext cx="259228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4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</a:pPr>
            <a:r>
              <a:rPr lang="it-IT" sz="2400" b="1" spc="-1" dirty="0" smtClean="0">
                <a:solidFill>
                  <a:srgbClr val="000000"/>
                </a:solidFill>
                <a:latin typeface="Agency FB"/>
              </a:rPr>
              <a:t>Singoli lotti</a:t>
            </a:r>
            <a:endParaRPr lang="it-IT" sz="2400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1043640" y="1027800"/>
            <a:ext cx="7024320" cy="816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400" b="1" strike="noStrike" spc="-1" dirty="0" smtClean="0">
                <a:solidFill>
                  <a:srgbClr val="FEA022"/>
                </a:solidFill>
                <a:latin typeface="Agency FB"/>
              </a:rPr>
              <a:t>REQUISITI DI PARTECIPAZIONE</a:t>
            </a:r>
            <a:endParaRPr lang="it-IT" sz="44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55576" y="1916832"/>
            <a:ext cx="259228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840">
              <a:lnSpc>
                <a:spcPct val="70000"/>
              </a:lnSpc>
              <a:spcBef>
                <a:spcPts val="1735"/>
              </a:spcBef>
              <a:spcAft>
                <a:spcPts val="1134"/>
              </a:spcAft>
            </a:pPr>
            <a:r>
              <a:rPr lang="it-IT" sz="2400" b="1" spc="-1" dirty="0" smtClean="0">
                <a:solidFill>
                  <a:srgbClr val="000000"/>
                </a:solidFill>
                <a:latin typeface="Agency FB"/>
              </a:rPr>
              <a:t>Lotti multipli</a:t>
            </a:r>
            <a:endParaRPr lang="it-IT" sz="2400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314747"/>
              </p:ext>
            </p:extLst>
          </p:nvPr>
        </p:nvGraphicFramePr>
        <p:xfrm>
          <a:off x="1403648" y="2492896"/>
          <a:ext cx="6480688" cy="31683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68320"/>
                <a:gridCol w="3312368"/>
              </a:tblGrid>
              <a:tr h="11811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b="1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LOTTI</a:t>
                      </a:r>
                    </a:p>
                    <a:p>
                      <a:pPr algn="ctr" fontAlgn="ctr"/>
                      <a:r>
                        <a:rPr lang="it-IT" sz="18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partecipazione a più lotti</a:t>
                      </a:r>
                      <a:endParaRPr lang="it-IT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Fatturato minimo</a:t>
                      </a:r>
                      <a:br>
                        <a:rPr lang="it-IT" sz="1800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it-IT" sz="18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partecipazione</a:t>
                      </a:r>
                      <a:endParaRPr lang="it-IT" sz="1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9744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 smtClean="0">
                          <a:effectLst/>
                        </a:rPr>
                        <a:t>2 lotti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65.920.000,00 </a:t>
                      </a:r>
                    </a:p>
                  </a:txBody>
                  <a:tcPr marL="9525" marR="9525" marT="9525" marB="0" anchor="b"/>
                </a:tc>
              </a:tr>
              <a:tr h="39744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 lotti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  98.880.000,00 </a:t>
                      </a:r>
                    </a:p>
                  </a:txBody>
                  <a:tcPr marL="9525" marR="9525" marT="9525" marB="0" anchor="b"/>
                </a:tc>
              </a:tr>
              <a:tr h="39744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 lotti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131.840.000,00 </a:t>
                      </a:r>
                    </a:p>
                  </a:txBody>
                  <a:tcPr marL="9525" marR="9525" marT="9525" marB="0" anchor="b"/>
                </a:tc>
              </a:tr>
              <a:tr h="39744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 lotti</a:t>
                      </a:r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200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€     164.800.000,00 </a:t>
                      </a:r>
                    </a:p>
                  </a:txBody>
                  <a:tcPr marL="9525" marR="9525" marT="9525" marB="0" anchor="b"/>
                </a:tc>
              </a:tr>
              <a:tr h="397448">
                <a:tc>
                  <a:txBody>
                    <a:bodyPr/>
                    <a:lstStyle/>
                    <a:p>
                      <a:pPr algn="ctr" fontAlgn="ctr"/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it-IT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57335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539552" y="764640"/>
            <a:ext cx="8064896" cy="792152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3600" b="1" strike="noStrike" spc="-1" dirty="0">
                <a:solidFill>
                  <a:srgbClr val="FEA022"/>
                </a:solidFill>
                <a:latin typeface="Agency FB"/>
              </a:rPr>
              <a:t>ELEMENTI CARATTERISTICI DELLA CONVENZIONE</a:t>
            </a:r>
            <a:endParaRPr lang="it-IT" sz="36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00" name="TextShape 2"/>
          <p:cNvSpPr txBox="1"/>
          <p:nvPr/>
        </p:nvSpPr>
        <p:spPr>
          <a:xfrm>
            <a:off x="827584" y="1556792"/>
            <a:ext cx="7308416" cy="4608512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1" strike="noStrike" spc="-1" dirty="0" smtClean="0">
                <a:solidFill>
                  <a:srgbClr val="000000"/>
                </a:solidFill>
                <a:latin typeface="Agency FB"/>
              </a:rPr>
              <a:t>PERIODO DI VALIDITA’ DELLA CONVENZIONE </a:t>
            </a:r>
            <a:r>
              <a:rPr lang="it-IT" sz="2400" b="1" spc="-1" dirty="0" smtClean="0">
                <a:solidFill>
                  <a:srgbClr val="000000"/>
                </a:solidFill>
                <a:latin typeface="Agency FB"/>
              </a:rPr>
              <a:t>: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possibilità di adesione  </a:t>
            </a:r>
            <a:r>
              <a:rPr lang="it-IT" sz="2400" spc="-1" dirty="0" smtClean="0">
                <a:solidFill>
                  <a:srgbClr val="FF0000"/>
                </a:solidFill>
                <a:latin typeface="Agency FB"/>
              </a:rPr>
              <a:t>entro 6 </a:t>
            </a:r>
            <a:r>
              <a:rPr lang="it-IT" sz="2400" spc="-1" dirty="0">
                <a:solidFill>
                  <a:srgbClr val="FF0000"/>
                </a:solidFill>
                <a:latin typeface="Agency FB"/>
              </a:rPr>
              <a:t>anni</a:t>
            </a:r>
            <a:r>
              <a:rPr lang="it-IT" sz="2400" spc="-1" dirty="0">
                <a:solidFill>
                  <a:srgbClr val="000000"/>
                </a:solidFill>
                <a:latin typeface="Agency FB"/>
              </a:rPr>
              <a:t> dalla data di stipula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della Convenzione</a:t>
            </a:r>
          </a:p>
          <a:p>
            <a:pPr marL="6912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</a:pPr>
            <a:endParaRPr lang="it-IT" sz="1000" spc="-1" dirty="0" smtClean="0">
              <a:solidFill>
                <a:srgbClr val="000000"/>
              </a:solidFill>
              <a:latin typeface="Agency FB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1" strike="noStrike" spc="-1" dirty="0" smtClean="0">
                <a:solidFill>
                  <a:srgbClr val="000000"/>
                </a:solidFill>
                <a:latin typeface="Agency FB"/>
              </a:rPr>
              <a:t>DURATA DEI CONTRATTI IN ADESIONE ALLA CONVENZIONE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: </a:t>
            </a:r>
          </a:p>
          <a:p>
            <a:pPr marL="526320" lvl="1" algn="just">
              <a:spcBef>
                <a:spcPts val="479"/>
              </a:spcBef>
              <a:buClr>
                <a:srgbClr val="FEA022"/>
              </a:buClr>
              <a:buSzPct val="76000"/>
            </a:pP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massima di </a:t>
            </a:r>
            <a:r>
              <a:rPr lang="it-IT" sz="2400" spc="-1" dirty="0" smtClean="0">
                <a:solidFill>
                  <a:srgbClr val="FF0000"/>
                </a:solidFill>
                <a:latin typeface="Agency FB"/>
              </a:rPr>
              <a:t>9 anni 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e di durate inferiori con attivazioni progressive alla scadenza dei diversi contratti in essere (Aree Vaste 2008, </a:t>
            </a:r>
            <a:r>
              <a:rPr lang="it-IT" sz="2400" spc="-1" dirty="0" err="1" smtClean="0">
                <a:solidFill>
                  <a:srgbClr val="000000"/>
                </a:solidFill>
                <a:latin typeface="Agency FB"/>
              </a:rPr>
              <a:t>Consip</a:t>
            </a:r>
            <a:r>
              <a:rPr lang="it-IT" sz="2400" spc="-1" dirty="0" smtClean="0">
                <a:solidFill>
                  <a:srgbClr val="000000"/>
                </a:solidFill>
                <a:latin typeface="Agency FB"/>
              </a:rPr>
              <a:t>, ecc.)</a:t>
            </a:r>
          </a:p>
          <a:p>
            <a:pPr marL="526320" lvl="1" algn="just">
              <a:spcBef>
                <a:spcPts val="479"/>
              </a:spcBef>
              <a:buClr>
                <a:srgbClr val="FEA022"/>
              </a:buClr>
              <a:buSzPct val="76000"/>
            </a:pPr>
            <a:r>
              <a:rPr lang="it-IT" sz="2400" spc="-1" dirty="0" smtClean="0">
                <a:solidFill>
                  <a:srgbClr val="FF0000"/>
                </a:solidFill>
                <a:latin typeface="Agency FB"/>
              </a:rPr>
              <a:t>Decorrenze differenziate e scadenza unica</a:t>
            </a:r>
          </a:p>
          <a:p>
            <a:pPr marL="526320" lvl="1" algn="just">
              <a:spcBef>
                <a:spcPts val="479"/>
              </a:spcBef>
              <a:buClr>
                <a:srgbClr val="FEA022"/>
              </a:buClr>
              <a:buSzPct val="76000"/>
            </a:pPr>
            <a:endParaRPr lang="it-IT" sz="1000" strike="noStrike" spc="-1" dirty="0" smtClean="0">
              <a:solidFill>
                <a:srgbClr val="000000"/>
              </a:solidFill>
              <a:latin typeface="Agency FB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1" strike="noStrike" spc="-1" dirty="0" smtClean="0">
                <a:solidFill>
                  <a:srgbClr val="000000"/>
                </a:solidFill>
                <a:latin typeface="Agency FB"/>
              </a:rPr>
              <a:t>CORRISPETTIVO </a:t>
            </a:r>
            <a:r>
              <a:rPr lang="it-IT" sz="2400" b="1" strike="noStrike" spc="-1" dirty="0">
                <a:solidFill>
                  <a:srgbClr val="000000"/>
                </a:solidFill>
                <a:latin typeface="Agency FB"/>
              </a:rPr>
              <a:t>: 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canone servizi attivati (obbligatori + opzionali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</a:p>
          <a:p>
            <a:pPr marL="6912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</a:pPr>
            <a:endParaRPr lang="it-IT" sz="100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1" strike="noStrike" spc="-1" dirty="0">
                <a:solidFill>
                  <a:srgbClr val="000000"/>
                </a:solidFill>
                <a:latin typeface="Agency FB"/>
              </a:rPr>
              <a:t>VETTORI </a:t>
            </a:r>
            <a:r>
              <a:rPr lang="it-IT" sz="2400" b="1" strike="noStrike" spc="-1" dirty="0" smtClean="0">
                <a:solidFill>
                  <a:srgbClr val="000000"/>
                </a:solidFill>
                <a:latin typeface="Agency FB"/>
              </a:rPr>
              <a:t>ENERGETICI E ACQUA </a:t>
            </a:r>
            <a:r>
              <a:rPr lang="it-IT" sz="2400" b="1" strike="noStrike" spc="-1" dirty="0">
                <a:solidFill>
                  <a:srgbClr val="000000"/>
                </a:solidFill>
                <a:latin typeface="Agency FB"/>
              </a:rPr>
              <a:t>: 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fornitura a carico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dell’Appaltatore</a:t>
            </a:r>
          </a:p>
          <a:p>
            <a:pPr marL="6912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</a:pPr>
            <a:endParaRPr lang="it-IT" sz="100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b="1" strike="noStrike" spc="-1" dirty="0">
                <a:solidFill>
                  <a:srgbClr val="000000"/>
                </a:solidFill>
                <a:latin typeface="Agency FB"/>
              </a:rPr>
              <a:t>EFFICIENTAMENTO ENERGETICO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: </a:t>
            </a:r>
          </a:p>
          <a:p>
            <a:pPr marL="869220" lvl="1" indent="-342900" algn="just">
              <a:spcBef>
                <a:spcPts val="479"/>
              </a:spcBef>
              <a:buClr>
                <a:srgbClr val="FEA022"/>
              </a:buClr>
              <a:buSzPct val="76000"/>
              <a:buFont typeface="Arial" panose="020B0604020202020204" pitchFamily="34" charset="0"/>
              <a:buChar char="•"/>
            </a:pP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interamente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a carico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dell’Appaltatore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con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incameramento di ogni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beneficio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economico a suo favore (TEE, conto termico, ecc.)</a:t>
            </a:r>
            <a:endParaRPr lang="it-IT" sz="2400" spc="-1" dirty="0" smtClean="0">
              <a:solidFill>
                <a:srgbClr val="000000"/>
              </a:solidFill>
              <a:latin typeface="Agency FB"/>
            </a:endParaRPr>
          </a:p>
          <a:p>
            <a:pPr marL="869220" lvl="1" indent="-342900" algn="just">
              <a:spcBef>
                <a:spcPts val="479"/>
              </a:spcBef>
              <a:buClr>
                <a:srgbClr val="FEA022"/>
              </a:buClr>
              <a:buSzPct val="76000"/>
              <a:buFont typeface="Arial" panose="020B0604020202020204" pitchFamily="34" charset="0"/>
              <a:buChar char="•"/>
            </a:pP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riduzione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canone dal 3° anno a beneficio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della Azienda 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Sanitaria</a:t>
            </a:r>
            <a:endParaRPr lang="it-IT" sz="240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</a:pPr>
            <a:endParaRPr lang="it-IT" sz="24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1043640" y="1027800"/>
            <a:ext cx="7024320" cy="8168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400" b="1" strike="noStrike" spc="-1">
                <a:solidFill>
                  <a:srgbClr val="FEA022"/>
                </a:solidFill>
                <a:latin typeface="Agency FB"/>
              </a:rPr>
              <a:t>GETIS</a:t>
            </a:r>
            <a:endParaRPr lang="it-IT" sz="4400" b="0" strike="noStrike" spc="-1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50" name="TextShape 2"/>
          <p:cNvSpPr txBox="1"/>
          <p:nvPr/>
        </p:nvSpPr>
        <p:spPr>
          <a:xfrm>
            <a:off x="567000" y="2099160"/>
            <a:ext cx="806436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it-IT" sz="3200" b="1" strike="noStrike" spc="-1">
                <a:solidFill>
                  <a:srgbClr val="999999"/>
                </a:solidFill>
                <a:latin typeface="Agency FB"/>
              </a:rPr>
              <a:t>Gestione Energetica e Tecnologica Integrata </a:t>
            </a:r>
            <a:endParaRPr lang="it-IT" sz="3200" b="0" strike="noStrike" spc="-1">
              <a:solidFill>
                <a:srgbClr val="999999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it-IT" sz="3200" b="1" strike="noStrike" spc="-1">
                <a:solidFill>
                  <a:srgbClr val="999999"/>
                </a:solidFill>
                <a:latin typeface="Agency FB"/>
              </a:rPr>
              <a:t>degli impianti delle Aziende Sanitarie </a:t>
            </a:r>
            <a:endParaRPr lang="it-IT" sz="3200" b="0" strike="noStrike" spc="-1">
              <a:solidFill>
                <a:srgbClr val="999999"/>
              </a:solidFill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it-IT" sz="3200" b="1" strike="noStrike" spc="-1">
                <a:solidFill>
                  <a:srgbClr val="999999"/>
                </a:solidFill>
                <a:latin typeface="Agency FB"/>
              </a:rPr>
              <a:t>della Regione del Veneto</a:t>
            </a:r>
            <a:endParaRPr lang="it-IT" sz="3200" b="0" strike="noStrike" spc="-1">
              <a:solidFill>
                <a:srgbClr val="999999"/>
              </a:solidFill>
              <a:latin typeface="Arial"/>
            </a:endParaRPr>
          </a:p>
        </p:txBody>
      </p:sp>
      <p:sp>
        <p:nvSpPr>
          <p:cNvPr id="251" name="TextShape 3"/>
          <p:cNvSpPr txBox="1"/>
          <p:nvPr/>
        </p:nvSpPr>
        <p:spPr>
          <a:xfrm>
            <a:off x="575640" y="4320000"/>
            <a:ext cx="8064360" cy="1872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it-IT" sz="4400" b="1" strike="noStrike" spc="-1">
                <a:solidFill>
                  <a:srgbClr val="0066B3"/>
                </a:solidFill>
                <a:latin typeface="Agency FB"/>
              </a:rPr>
              <a:t>Grazie per </a:t>
            </a:r>
            <a:r>
              <a:rPr lang="it-IT" sz="4400" b="1" strike="noStrike" spc="-1" smtClean="0">
                <a:solidFill>
                  <a:srgbClr val="0066B3"/>
                </a:solidFill>
                <a:latin typeface="Agency FB"/>
              </a:rPr>
              <a:t>l’attenzione</a:t>
            </a:r>
            <a:endParaRPr lang="it-IT" sz="4400" b="0" strike="noStrike" spc="-1">
              <a:solidFill>
                <a:srgbClr val="0066B3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668615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Shape 1"/>
          <p:cNvSpPr txBox="1"/>
          <p:nvPr/>
        </p:nvSpPr>
        <p:spPr>
          <a:xfrm>
            <a:off x="827640" y="764640"/>
            <a:ext cx="7416360" cy="13676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MACRO INDICATORI UTILIZZATI PER LA COSTRUZIONE DEI LOTTI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05" name="TextShape 2"/>
          <p:cNvSpPr txBox="1"/>
          <p:nvPr/>
        </p:nvSpPr>
        <p:spPr>
          <a:xfrm>
            <a:off x="1043640" y="2492896"/>
            <a:ext cx="6777000" cy="3888432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43080" indent="-273960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Correlazione geografica</a:t>
            </a:r>
            <a:endParaRPr lang="it-IT" sz="240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Volume/Superficie patrimonio immobiliare da gestire</a:t>
            </a:r>
            <a:endParaRPr lang="it-IT" sz="240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Valorizzazione economica dei contratti da attivare in adesione alla Convenzione (</a:t>
            </a:r>
            <a:r>
              <a:rPr lang="it-IT" sz="2400" i="1" strike="noStrike" spc="-1" dirty="0">
                <a:solidFill>
                  <a:srgbClr val="000000"/>
                </a:solidFill>
                <a:latin typeface="Agency FB"/>
              </a:rPr>
              <a:t>inizio singolo Ordine di Fornitura al termine attuali contratti </a:t>
            </a:r>
            <a:r>
              <a:rPr lang="it-IT" sz="2400" i="1" strike="noStrike" spc="-1" dirty="0" smtClean="0">
                <a:solidFill>
                  <a:srgbClr val="000000"/>
                </a:solidFill>
                <a:latin typeface="Agency FB"/>
              </a:rPr>
              <a:t>di </a:t>
            </a:r>
            <a:r>
              <a:rPr lang="it-IT" sz="2400" i="1" strike="noStrike" spc="-1" dirty="0">
                <a:solidFill>
                  <a:srgbClr val="000000"/>
                </a:solidFill>
                <a:latin typeface="Agency FB"/>
              </a:rPr>
              <a:t>gestione</a:t>
            </a: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)</a:t>
            </a:r>
            <a:endParaRPr lang="it-IT" sz="240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400" strike="noStrike" spc="-1" dirty="0">
                <a:solidFill>
                  <a:srgbClr val="000000"/>
                </a:solidFill>
                <a:latin typeface="Agency FB"/>
              </a:rPr>
              <a:t>Allineamento scadenze contrattuali rispetto agli attuali contratti di </a:t>
            </a:r>
            <a:r>
              <a:rPr lang="it-IT" sz="2400" strike="noStrike" spc="-1" dirty="0" smtClean="0">
                <a:solidFill>
                  <a:srgbClr val="000000"/>
                </a:solidFill>
                <a:latin typeface="Agency FB"/>
              </a:rPr>
              <a:t>gestione.</a:t>
            </a:r>
            <a:endParaRPr lang="it-IT" sz="2400" strike="noStrike" spc="-1" dirty="0">
              <a:solidFill>
                <a:srgbClr val="FEA022"/>
              </a:solidFill>
              <a:latin typeface="Century Gothic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</a:pPr>
            <a:endParaRPr lang="it-IT" sz="24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1043640" y="764640"/>
            <a:ext cx="7024320" cy="648136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2500" lnSpcReduction="10000"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SUDDIVISIONE LOTTI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pic>
        <p:nvPicPr>
          <p:cNvPr id="202" name="Segnaposto contenuto 5"/>
          <p:cNvPicPr/>
          <p:nvPr/>
        </p:nvPicPr>
        <p:blipFill>
          <a:blip r:embed="rId2"/>
          <a:stretch/>
        </p:blipFill>
        <p:spPr>
          <a:xfrm>
            <a:off x="2020158" y="1412776"/>
            <a:ext cx="4752000" cy="4807440"/>
          </a:xfrm>
          <a:prstGeom prst="rect">
            <a:avLst/>
          </a:prstGeom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6156176" y="1510382"/>
            <a:ext cx="151216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LOTTO </a:t>
            </a:r>
            <a:r>
              <a:rPr lang="it-IT" sz="1200" b="1" spc="-1" dirty="0">
                <a:latin typeface="Agency FB" panose="020B0503020202020204" pitchFamily="34" charset="0"/>
              </a:rPr>
              <a:t>1 </a:t>
            </a:r>
            <a:r>
              <a:rPr lang="it-IT" sz="1200" b="1" spc="-1" dirty="0" smtClean="0">
                <a:latin typeface="Agency FB" panose="020B0503020202020204" pitchFamily="34" charset="0"/>
              </a:rPr>
              <a:t>: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1 Dolomiti,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2 Marca Trevigiana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4 Veneto Orientale</a:t>
            </a:r>
            <a:endParaRPr lang="it-IT" sz="1400" b="1" spc="-1" dirty="0" smtClean="0">
              <a:latin typeface="Agency FB" panose="020B0503020202020204" pitchFamily="34" charset="0"/>
            </a:endParaRP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ORAS S.p.a.</a:t>
            </a:r>
            <a:endParaRPr lang="it-IT" sz="1200" b="1" dirty="0"/>
          </a:p>
        </p:txBody>
      </p:sp>
      <p:cxnSp>
        <p:nvCxnSpPr>
          <p:cNvPr id="4" name="Connettore 2 3"/>
          <p:cNvCxnSpPr/>
          <p:nvPr/>
        </p:nvCxnSpPr>
        <p:spPr>
          <a:xfrm>
            <a:off x="5364088" y="2230462"/>
            <a:ext cx="79208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 flipV="1">
            <a:off x="5616116" y="2590502"/>
            <a:ext cx="612068" cy="7920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flipV="1">
            <a:off x="6372200" y="2590502"/>
            <a:ext cx="0" cy="119853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/>
          <p:cNvSpPr/>
          <p:nvPr/>
        </p:nvSpPr>
        <p:spPr>
          <a:xfrm>
            <a:off x="5688124" y="4797152"/>
            <a:ext cx="1764196" cy="648072"/>
          </a:xfrm>
          <a:prstGeom prst="rect">
            <a:avLst/>
          </a:prstGeom>
          <a:solidFill>
            <a:srgbClr val="2AF62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spc="-1" dirty="0">
                <a:latin typeface="Agency FB" panose="020B0503020202020204" pitchFamily="34" charset="0"/>
              </a:rPr>
              <a:t>LOTTO 2 </a:t>
            </a:r>
            <a:r>
              <a:rPr lang="it-IT" sz="1200" b="1" spc="-1" dirty="0" smtClean="0">
                <a:latin typeface="Agency FB" panose="020B0503020202020204" pitchFamily="34" charset="0"/>
              </a:rPr>
              <a:t>: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3 – Serenissima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5 - Polesana</a:t>
            </a:r>
            <a:endParaRPr lang="it-IT" sz="1200" b="1" spc="-1" dirty="0">
              <a:latin typeface="Agency FB" panose="020B0503020202020204" pitchFamily="34" charset="0"/>
            </a:endParaRPr>
          </a:p>
        </p:txBody>
      </p:sp>
      <p:cxnSp>
        <p:nvCxnSpPr>
          <p:cNvPr id="15" name="Connettore 2 14"/>
          <p:cNvCxnSpPr>
            <a:endCxn id="12" idx="1"/>
          </p:cNvCxnSpPr>
          <p:nvPr/>
        </p:nvCxnSpPr>
        <p:spPr>
          <a:xfrm>
            <a:off x="4932040" y="4653136"/>
            <a:ext cx="756084" cy="468052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5148064" y="5301208"/>
            <a:ext cx="540060" cy="3600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>
            <a:hlinkClick r:id="rId3" action="ppaction://hlinkfile"/>
          </p:cNvPr>
          <p:cNvSpPr/>
          <p:nvPr/>
        </p:nvSpPr>
        <p:spPr>
          <a:xfrm>
            <a:off x="2627784" y="2276872"/>
            <a:ext cx="1296144" cy="684076"/>
          </a:xfrm>
          <a:prstGeom prst="rect">
            <a:avLst/>
          </a:prstGeom>
          <a:solidFill>
            <a:srgbClr val="8D50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LOTTO 5 </a:t>
            </a:r>
            <a:r>
              <a:rPr lang="it-IT" sz="1200" b="1" spc="-1" dirty="0">
                <a:latin typeface="Agency FB" panose="020B0503020202020204" pitchFamily="34" charset="0"/>
              </a:rPr>
              <a:t>:</a:t>
            </a:r>
          </a:p>
          <a:p>
            <a:pPr algn="just"/>
            <a:r>
              <a:rPr lang="it-IT" sz="1200" b="1" spc="-1" dirty="0">
                <a:latin typeface="Agency FB" panose="020B0503020202020204" pitchFamily="34" charset="0"/>
              </a:rPr>
              <a:t>ULSS 7 </a:t>
            </a:r>
            <a:r>
              <a:rPr lang="it-IT" sz="1200" b="1" spc="-1" dirty="0" smtClean="0">
                <a:latin typeface="Agency FB" panose="020B0503020202020204" pitchFamily="34" charset="0"/>
              </a:rPr>
              <a:t>Pedemontana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8 </a:t>
            </a:r>
            <a:r>
              <a:rPr lang="it-IT" sz="1200" b="1" spc="-1" dirty="0" err="1" smtClean="0">
                <a:latin typeface="Agency FB" panose="020B0503020202020204" pitchFamily="34" charset="0"/>
              </a:rPr>
              <a:t>Berica</a:t>
            </a:r>
            <a:endParaRPr lang="it-IT" sz="1200" b="1" spc="-1" dirty="0">
              <a:latin typeface="Agency FB" panose="020B0503020202020204" pitchFamily="34" charset="0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748080" y="4509120"/>
            <a:ext cx="1159624" cy="6120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LOTTO </a:t>
            </a:r>
            <a:r>
              <a:rPr lang="it-IT" sz="1200" b="1" spc="-1" dirty="0">
                <a:latin typeface="Agency FB" panose="020B0503020202020204" pitchFamily="34" charset="0"/>
              </a:rPr>
              <a:t>4:</a:t>
            </a:r>
          </a:p>
          <a:p>
            <a:pPr algn="just"/>
            <a:r>
              <a:rPr lang="it-IT" sz="1200" b="1" spc="-1" dirty="0">
                <a:latin typeface="Agency FB" panose="020B0503020202020204" pitchFamily="34" charset="0"/>
              </a:rPr>
              <a:t>ULSS 9 Scaligera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AOUI-VR</a:t>
            </a:r>
            <a:endParaRPr lang="it-IT" sz="1200" b="1" spc="-1" dirty="0">
              <a:latin typeface="Agency FB" panose="020B0503020202020204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1259632" y="5499694"/>
            <a:ext cx="1656184" cy="953642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spc="-1" dirty="0">
                <a:latin typeface="Agency FB" panose="020B0503020202020204" pitchFamily="34" charset="0"/>
              </a:rPr>
              <a:t>LOTTO </a:t>
            </a:r>
            <a:r>
              <a:rPr lang="it-IT" sz="1200" b="1" spc="-1" dirty="0" smtClean="0">
                <a:latin typeface="Agency FB" panose="020B0503020202020204" pitchFamily="34" charset="0"/>
              </a:rPr>
              <a:t>3 :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ULSS 6 Euganea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AOP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IOV</a:t>
            </a:r>
          </a:p>
          <a:p>
            <a:pPr algn="just"/>
            <a:r>
              <a:rPr lang="it-IT" sz="1200" b="1" spc="-1" dirty="0" smtClean="0">
                <a:latin typeface="Agency FB" panose="020B0503020202020204" pitchFamily="34" charset="0"/>
              </a:rPr>
              <a:t>Azienda Zero</a:t>
            </a:r>
            <a:endParaRPr lang="it-IT" sz="1200" b="1" spc="-1" dirty="0">
              <a:latin typeface="Agency FB" panose="020B0503020202020204" pitchFamily="34" charset="0"/>
            </a:endParaRPr>
          </a:p>
        </p:txBody>
      </p:sp>
      <p:cxnSp>
        <p:nvCxnSpPr>
          <p:cNvPr id="25" name="Connettore 2 24"/>
          <p:cNvCxnSpPr/>
          <p:nvPr/>
        </p:nvCxnSpPr>
        <p:spPr>
          <a:xfrm flipH="1" flipV="1">
            <a:off x="3347864" y="2996952"/>
            <a:ext cx="288032" cy="46805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/>
          <p:nvPr/>
        </p:nvCxnSpPr>
        <p:spPr>
          <a:xfrm flipH="1" flipV="1">
            <a:off x="3275856" y="2996952"/>
            <a:ext cx="216024" cy="133214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>
            <a:endCxn id="22" idx="3"/>
          </p:cNvCxnSpPr>
          <p:nvPr/>
        </p:nvCxnSpPr>
        <p:spPr>
          <a:xfrm flipH="1">
            <a:off x="1907704" y="4815154"/>
            <a:ext cx="100811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 flipH="1">
            <a:off x="2915816" y="5013176"/>
            <a:ext cx="1480342" cy="963339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3"/>
          <p:cNvSpPr/>
          <p:nvPr/>
        </p:nvSpPr>
        <p:spPr>
          <a:xfrm>
            <a:off x="1195920" y="2636808"/>
            <a:ext cx="677700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4000" b="0" strike="noStrike" spc="-1" dirty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3600" b="0" strike="noStrike" spc="-1" dirty="0">
                <a:solidFill>
                  <a:srgbClr val="FF0000"/>
                </a:solidFill>
                <a:latin typeface="Agency FB"/>
              </a:rPr>
              <a:t>Circa </a:t>
            </a:r>
            <a:r>
              <a:rPr lang="it-IT" sz="3600" b="0" strike="noStrike" spc="-1" dirty="0" smtClean="0">
                <a:solidFill>
                  <a:srgbClr val="FF0000"/>
                </a:solidFill>
                <a:latin typeface="Agency FB"/>
              </a:rPr>
              <a:t> </a:t>
            </a:r>
            <a:r>
              <a:rPr lang="it-IT" sz="3600" b="0" strike="noStrike" spc="-1" dirty="0" smtClean="0">
                <a:solidFill>
                  <a:srgbClr val="FF0000"/>
                </a:solidFill>
                <a:latin typeface="Agency FB"/>
              </a:rPr>
              <a:t>1.554.000.000,00 €</a:t>
            </a:r>
            <a:endParaRPr lang="it-IT" sz="3600" b="0" strike="noStrike" spc="-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9" name="CustomShape 4"/>
          <p:cNvSpPr/>
          <p:nvPr/>
        </p:nvSpPr>
        <p:spPr>
          <a:xfrm>
            <a:off x="1060560" y="1700808"/>
            <a:ext cx="70243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IMPORTO COMPLESSIVO CONVENZIONE</a:t>
            </a:r>
            <a:endParaRPr lang="it-IT" sz="4000" b="0" strike="noStrike" spc="-1" dirty="0">
              <a:latin typeface="Arial"/>
            </a:endParaRPr>
          </a:p>
        </p:txBody>
      </p:sp>
      <p:sp>
        <p:nvSpPr>
          <p:cNvPr id="220" name="CustomShape 5"/>
          <p:cNvSpPr/>
          <p:nvPr/>
        </p:nvSpPr>
        <p:spPr>
          <a:xfrm>
            <a:off x="1179000" y="4365168"/>
            <a:ext cx="677700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b="0" strike="noStrike" spc="-1" dirty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3600" b="0" strike="noStrike" spc="-1" dirty="0">
                <a:solidFill>
                  <a:srgbClr val="FF0000"/>
                </a:solidFill>
                <a:latin typeface="Agency FB"/>
              </a:rPr>
              <a:t>Compreso tra </a:t>
            </a:r>
            <a:r>
              <a:rPr lang="it-IT" sz="3600" spc="-1" dirty="0" smtClean="0">
                <a:solidFill>
                  <a:srgbClr val="FF0000"/>
                </a:solidFill>
                <a:latin typeface="Agency FB"/>
              </a:rPr>
              <a:t> </a:t>
            </a:r>
            <a:r>
              <a:rPr lang="it-IT" sz="3600" spc="-1" dirty="0" smtClean="0">
                <a:solidFill>
                  <a:srgbClr val="FF0000"/>
                </a:solidFill>
                <a:latin typeface="Agency FB"/>
              </a:rPr>
              <a:t>(270÷360)M </a:t>
            </a:r>
            <a:r>
              <a:rPr lang="it-IT" sz="3600" spc="-1" dirty="0" smtClean="0">
                <a:solidFill>
                  <a:srgbClr val="FF0000"/>
                </a:solidFill>
                <a:latin typeface="Agency FB"/>
              </a:rPr>
              <a:t>€</a:t>
            </a:r>
            <a:endParaRPr lang="it-IT" sz="3600" spc="-1" dirty="0">
              <a:solidFill>
                <a:srgbClr val="FF0000"/>
              </a:solidFill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4000" b="0" strike="noStrike" spc="-1" dirty="0">
              <a:latin typeface="Arial"/>
            </a:endParaRPr>
          </a:p>
        </p:txBody>
      </p:sp>
      <p:sp>
        <p:nvSpPr>
          <p:cNvPr id="221" name="CustomShape 6"/>
          <p:cNvSpPr/>
          <p:nvPr/>
        </p:nvSpPr>
        <p:spPr>
          <a:xfrm>
            <a:off x="1043640" y="3428808"/>
            <a:ext cx="70243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r>
              <a:rPr lang="it-IT" sz="4000" b="1" strike="noStrike" spc="-1">
                <a:solidFill>
                  <a:srgbClr val="FEA022"/>
                </a:solidFill>
                <a:latin typeface="Agency FB"/>
              </a:rPr>
              <a:t>IMPORTO SINGOLI LOTTI</a:t>
            </a:r>
            <a:endParaRPr lang="it-IT" sz="40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1136670" y="2132856"/>
            <a:ext cx="7065408" cy="403262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b="0" strike="noStrike" spc="-1" dirty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Lotto 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1:  €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270.000.000,00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  <a:endParaRPr lang="it-IT" sz="36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12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Lotto 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  €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279.000.000,00</a:t>
            </a:r>
            <a:endParaRPr lang="it-IT" sz="36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12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Lotto 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  €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307.000.000,00</a:t>
            </a:r>
            <a:endParaRPr lang="it-IT" sz="36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12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Lotto 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  €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337.000.000,00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  <a:endParaRPr lang="it-IT" sz="36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1200" spc="-1" dirty="0" smtClean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Lotto </a:t>
            </a:r>
            <a:r>
              <a:rPr lang="it-IT" sz="3600" spc="-1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  € </a:t>
            </a:r>
            <a:r>
              <a:rPr lang="it-IT" sz="3600" spc="-1" dirty="0" smtClean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358.000.000,00</a:t>
            </a:r>
            <a:endParaRPr lang="it-IT" sz="3600" spc="-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3600" spc="-1" dirty="0" smtClean="0">
              <a:solidFill>
                <a:srgbClr val="000000"/>
              </a:solidFill>
              <a:latin typeface="Agency FB"/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36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  <p:sp>
        <p:nvSpPr>
          <p:cNvPr id="217" name="TextShape 2"/>
          <p:cNvSpPr txBox="1"/>
          <p:nvPr/>
        </p:nvSpPr>
        <p:spPr>
          <a:xfrm>
            <a:off x="1043640" y="836640"/>
            <a:ext cx="7024320" cy="7574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5000" lnSpcReduction="20000"/>
          </a:bodyPr>
          <a:lstStyle/>
          <a:p>
            <a:r>
              <a:rPr lang="it-IT" sz="4000" b="1" spc="-1" dirty="0" smtClean="0">
                <a:solidFill>
                  <a:srgbClr val="FEA022"/>
                </a:solidFill>
                <a:latin typeface="Agency FB"/>
              </a:rPr>
              <a:t>IMPORTI DI CONVENZIONE</a:t>
            </a:r>
            <a:r>
              <a:rPr lang="it-IT" sz="4000" spc="-1" dirty="0">
                <a:solidFill>
                  <a:srgbClr val="F68100"/>
                </a:solidFill>
                <a:latin typeface="Century Gothic"/>
              </a:rPr>
              <a:t> </a:t>
            </a:r>
            <a:r>
              <a:rPr lang="it-IT" sz="4000" b="1" spc="-1" dirty="0" smtClean="0">
                <a:solidFill>
                  <a:srgbClr val="FEA022"/>
                </a:solidFill>
                <a:latin typeface="Agency FB"/>
              </a:rPr>
              <a:t>A BASE DI GARA:</a:t>
            </a:r>
          </a:p>
          <a:p>
            <a:pPr algn="ctr"/>
            <a:r>
              <a:rPr lang="it-IT" sz="2000" b="1" i="1" strike="noStrike" spc="-1" dirty="0" smtClean="0">
                <a:solidFill>
                  <a:srgbClr val="FEA022"/>
                </a:solidFill>
                <a:latin typeface="Agency FB"/>
              </a:rPr>
              <a:t>Importi  indicativi</a:t>
            </a:r>
            <a:endParaRPr lang="it-IT" sz="2200" b="0" i="1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18" name="CustomShape 3"/>
          <p:cNvSpPr/>
          <p:nvPr/>
        </p:nvSpPr>
        <p:spPr>
          <a:xfrm>
            <a:off x="1195920" y="3501000"/>
            <a:ext cx="677700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marL="6912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</a:pPr>
            <a:endParaRPr lang="it-IT" sz="3600" b="0" strike="noStrike" spc="-1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9" name="CustomShape 4"/>
          <p:cNvSpPr/>
          <p:nvPr/>
        </p:nvSpPr>
        <p:spPr>
          <a:xfrm>
            <a:off x="1060560" y="2565000"/>
            <a:ext cx="70243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endParaRPr lang="it-IT" sz="4000" b="0" strike="noStrike" spc="-1" dirty="0">
              <a:latin typeface="Arial"/>
            </a:endParaRPr>
          </a:p>
        </p:txBody>
      </p:sp>
      <p:sp>
        <p:nvSpPr>
          <p:cNvPr id="220" name="CustomShape 5"/>
          <p:cNvSpPr/>
          <p:nvPr/>
        </p:nvSpPr>
        <p:spPr>
          <a:xfrm>
            <a:off x="1179000" y="5229360"/>
            <a:ext cx="677700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marL="6912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</a:pPr>
            <a:endParaRPr lang="it-IT" sz="3600" spc="-1" dirty="0">
              <a:solidFill>
                <a:srgbClr val="FF0000"/>
              </a:solidFill>
            </a:endParaRPr>
          </a:p>
          <a:p>
            <a:pPr marL="343080" indent="-273960">
              <a:lnSpc>
                <a:spcPct val="80000"/>
              </a:lnSpc>
              <a:spcBef>
                <a:spcPts val="79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endParaRPr lang="it-IT" sz="4000" b="0" strike="noStrike" spc="-1" dirty="0">
              <a:latin typeface="Arial"/>
            </a:endParaRPr>
          </a:p>
        </p:txBody>
      </p:sp>
      <p:sp>
        <p:nvSpPr>
          <p:cNvPr id="221" name="CustomShape 6"/>
          <p:cNvSpPr/>
          <p:nvPr/>
        </p:nvSpPr>
        <p:spPr>
          <a:xfrm>
            <a:off x="1043640" y="4293000"/>
            <a:ext cx="7024320" cy="75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</a:pPr>
            <a:endParaRPr lang="it-IT" sz="4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98497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792000" y="908720"/>
            <a:ext cx="7560000" cy="747216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MODALITA’ DI ADESIONE 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  <p:sp>
        <p:nvSpPr>
          <p:cNvPr id="207" name="TextShape 2"/>
          <p:cNvSpPr txBox="1"/>
          <p:nvPr/>
        </p:nvSpPr>
        <p:spPr>
          <a:xfrm>
            <a:off x="1008000" y="1844824"/>
            <a:ext cx="7056720" cy="4608512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68760">
              <a:lnSpc>
                <a:spcPct val="100000"/>
              </a:lnSpc>
              <a:spcBef>
                <a:spcPts val="479"/>
              </a:spcBef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L’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Azienda Sanitaria 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per utilizzare la Convenzione ed attivare 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Servizi 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deve seguire l’iter procedurale di seguito descritto: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emettere una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Richiesta di Preventivo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(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RP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valutare il Preventivo e il Progetto Specifico dei Servizi (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PSS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) 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consegnati dall’Appaltatore a seguito delle attività di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Audit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emettere l’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Ordinativo di Fornitura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 (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OF</a:t>
            </a:r>
            <a:r>
              <a:rPr lang="it-IT" sz="2600" b="0" strike="noStrike" spc="-1" dirty="0">
                <a:solidFill>
                  <a:srgbClr val="000000"/>
                </a:solidFill>
                <a:latin typeface="Agency FB"/>
              </a:rPr>
              <a:t>) relativo ai Servizi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richiesti</a:t>
            </a:r>
            <a:endParaRPr lang="it-IT" sz="2600" spc="-1" dirty="0">
              <a:solidFill>
                <a:srgbClr val="000000"/>
              </a:solidFill>
              <a:latin typeface="Agency FB"/>
            </a:endParaRPr>
          </a:p>
          <a:p>
            <a:pPr marL="343080" indent="-273960" algn="just">
              <a:lnSpc>
                <a:spcPct val="100000"/>
              </a:lnSpc>
              <a:spcBef>
                <a:spcPts val="479"/>
              </a:spcBef>
              <a:buClr>
                <a:srgbClr val="FEA022"/>
              </a:buClr>
              <a:buSzPct val="76000"/>
              <a:buFont typeface="Wingdings 2" charset="2"/>
              <a:buChar char=""/>
            </a:pPr>
            <a:r>
              <a:rPr lang="it-IT" sz="2600" b="0" strike="noStrike" spc="-1" dirty="0" smtClean="0">
                <a:solidFill>
                  <a:srgbClr val="FEA022"/>
                </a:solidFill>
                <a:latin typeface="Century Gothic"/>
              </a:rPr>
              <a:t> </a:t>
            </a:r>
            <a:r>
              <a:rPr lang="it-IT" sz="2600" b="0" strike="noStrike" spc="-1" dirty="0" smtClean="0">
                <a:solidFill>
                  <a:srgbClr val="000000"/>
                </a:solidFill>
                <a:latin typeface="Agency FB"/>
              </a:rPr>
              <a:t>formalizzare il </a:t>
            </a:r>
            <a:r>
              <a:rPr lang="it-IT" sz="2600" b="1" strike="noStrike" spc="-1" dirty="0">
                <a:solidFill>
                  <a:srgbClr val="000000"/>
                </a:solidFill>
                <a:latin typeface="Agency FB"/>
              </a:rPr>
              <a:t>Verbale di Consegna del </a:t>
            </a:r>
            <a:r>
              <a:rPr lang="it-IT" sz="2600" b="1" strike="noStrike" spc="-1" dirty="0" smtClean="0">
                <a:solidFill>
                  <a:srgbClr val="000000"/>
                </a:solidFill>
                <a:latin typeface="Agency FB"/>
              </a:rPr>
              <a:t>Servizio</a:t>
            </a:r>
            <a:endParaRPr lang="it-IT" sz="2600" b="0" strike="noStrike" spc="-1" dirty="0">
              <a:solidFill>
                <a:srgbClr val="FEA022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lang="it-IT" sz="2400" b="0" strike="noStrike" spc="-1" dirty="0">
              <a:solidFill>
                <a:srgbClr val="FEA022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Shape 2"/>
          <p:cNvSpPr txBox="1"/>
          <p:nvPr/>
        </p:nvSpPr>
        <p:spPr>
          <a:xfrm>
            <a:off x="575640" y="2088000"/>
            <a:ext cx="7992360" cy="42753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68760">
              <a:lnSpc>
                <a:spcPct val="100000"/>
              </a:lnSpc>
              <a:spcBef>
                <a:spcPts val="439"/>
              </a:spcBef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L’</a:t>
            </a:r>
            <a:r>
              <a:rPr lang="it-IT" sz="2200" b="1" strike="noStrike" spc="-1" dirty="0">
                <a:solidFill>
                  <a:srgbClr val="000000"/>
                </a:solidFill>
                <a:latin typeface="Agency FB"/>
              </a:rPr>
              <a:t>Appaltatore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, dopo aver ricevuto la </a:t>
            </a:r>
            <a:r>
              <a:rPr lang="it-IT" sz="2200" b="1" strike="noStrike" spc="-1" dirty="0">
                <a:solidFill>
                  <a:srgbClr val="000000"/>
                </a:solidFill>
                <a:latin typeface="Agency FB"/>
              </a:rPr>
              <a:t>RP 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deve: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concordare con l’Azienda Sanitaria le date dei sopralluoghi preliminari (Audit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)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effettuare </a:t>
            </a:r>
            <a:r>
              <a:rPr lang="it-IT" sz="2200" spc="-1" dirty="0" smtClean="0">
                <a:solidFill>
                  <a:srgbClr val="000000"/>
                </a:solidFill>
                <a:latin typeface="Agency FB"/>
              </a:rPr>
              <a:t>l’Audit (90 gg)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misurare le quantità </a:t>
            </a:r>
            <a:r>
              <a:rPr lang="it-IT" sz="2200" b="0" strike="noStrike" spc="-1" dirty="0" err="1">
                <a:solidFill>
                  <a:srgbClr val="000000"/>
                </a:solidFill>
                <a:latin typeface="Agency FB"/>
              </a:rPr>
              <a:t>Qx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 oggetto del 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contratto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predisporre l’Attestato di Prestazione Energetica e le proposte di </a:t>
            </a:r>
            <a:r>
              <a:rPr lang="it-IT" sz="2200" b="0" strike="noStrike" spc="-1" dirty="0" err="1">
                <a:solidFill>
                  <a:srgbClr val="000000"/>
                </a:solidFill>
                <a:latin typeface="Agency FB"/>
              </a:rPr>
              <a:t>efficientamento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energetico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trasmettere all’Azienda Sanitaria il </a:t>
            </a:r>
            <a:r>
              <a:rPr lang="it-IT" sz="2200" b="1" strike="noStrike" spc="-1" dirty="0" smtClean="0">
                <a:solidFill>
                  <a:srgbClr val="000000"/>
                </a:solidFill>
                <a:latin typeface="Agency FB"/>
              </a:rPr>
              <a:t>Preventivo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 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e il </a:t>
            </a:r>
            <a:r>
              <a:rPr lang="it-IT" sz="2200" b="1" strike="noStrike" spc="-1" dirty="0">
                <a:solidFill>
                  <a:srgbClr val="000000"/>
                </a:solidFill>
                <a:latin typeface="Agency FB"/>
              </a:rPr>
              <a:t>Progetto Specifico del Servizio 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(</a:t>
            </a:r>
            <a:r>
              <a:rPr lang="it-IT" sz="2200" b="1" strike="noStrike" spc="-1" dirty="0">
                <a:solidFill>
                  <a:srgbClr val="000000"/>
                </a:solidFill>
                <a:latin typeface="Agency FB"/>
              </a:rPr>
              <a:t>PSS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), predisposti sulla base degli Audit 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effettuati e dell’Offerta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adeguare il Preventivo e il Progetto Specifico del Servizio alle eventuali osservazioni formulate dall’Azienda 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Sanitaria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  <a:p>
            <a:pPr marL="582840" indent="-514080" algn="just">
              <a:lnSpc>
                <a:spcPct val="100000"/>
              </a:lnSpc>
              <a:buClr>
                <a:srgbClr val="FEA022"/>
              </a:buClr>
              <a:buSzPct val="76000"/>
              <a:buFont typeface="Century Gothic"/>
              <a:buAutoNum type="arabicPeriod"/>
            </a:pPr>
            <a:r>
              <a:rPr lang="it-IT" sz="2200" spc="-1" dirty="0">
                <a:solidFill>
                  <a:srgbClr val="000000"/>
                </a:solidFill>
                <a:latin typeface="Agency FB"/>
              </a:rPr>
              <a:t>s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ottoscrivere 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il </a:t>
            </a:r>
            <a:r>
              <a:rPr lang="it-IT" sz="2200" b="1" strike="noStrike" spc="-1" dirty="0" smtClean="0">
                <a:solidFill>
                  <a:srgbClr val="000000"/>
                </a:solidFill>
                <a:latin typeface="Agency FB"/>
              </a:rPr>
              <a:t>Verbale </a:t>
            </a:r>
            <a:r>
              <a:rPr lang="it-IT" sz="2200" b="1" strike="noStrike" spc="-1" dirty="0">
                <a:solidFill>
                  <a:srgbClr val="000000"/>
                </a:solidFill>
                <a:latin typeface="Agency FB"/>
              </a:rPr>
              <a:t>di </a:t>
            </a:r>
            <a:r>
              <a:rPr lang="it-IT" sz="2200" b="1" strike="noStrike" spc="-1" dirty="0" smtClean="0">
                <a:solidFill>
                  <a:srgbClr val="000000"/>
                </a:solidFill>
                <a:latin typeface="Agency FB"/>
              </a:rPr>
              <a:t>Consegna del Servizio </a:t>
            </a:r>
            <a:r>
              <a:rPr lang="it-IT" sz="2200" b="0" strike="noStrike" spc="-1" dirty="0">
                <a:solidFill>
                  <a:srgbClr val="000000"/>
                </a:solidFill>
                <a:latin typeface="Agency FB"/>
              </a:rPr>
              <a:t>dopo aver ricevuto l’Ordine di </a:t>
            </a:r>
            <a:r>
              <a:rPr lang="it-IT" sz="2200" b="0" strike="noStrike" spc="-1" dirty="0" smtClean="0">
                <a:solidFill>
                  <a:srgbClr val="000000"/>
                </a:solidFill>
                <a:latin typeface="Agency FB"/>
              </a:rPr>
              <a:t>Fornitura</a:t>
            </a:r>
            <a:endParaRPr lang="it-IT" sz="2200" b="0" strike="noStrike" spc="-1" dirty="0">
              <a:solidFill>
                <a:srgbClr val="FEA022"/>
              </a:solidFill>
              <a:latin typeface="Century Gothic"/>
              <a:ea typeface="Microsoft YaHei"/>
            </a:endParaRPr>
          </a:p>
        </p:txBody>
      </p:sp>
      <p:sp>
        <p:nvSpPr>
          <p:cNvPr id="4" name="TextShape 1"/>
          <p:cNvSpPr txBox="1"/>
          <p:nvPr/>
        </p:nvSpPr>
        <p:spPr>
          <a:xfrm>
            <a:off x="792000" y="908720"/>
            <a:ext cx="7560000" cy="747216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it-IT" sz="4000" b="1" strike="noStrike" spc="-1" dirty="0">
                <a:solidFill>
                  <a:srgbClr val="FEA022"/>
                </a:solidFill>
                <a:latin typeface="Agency FB"/>
              </a:rPr>
              <a:t>MODALITA’ DI ADESIONE </a:t>
            </a:r>
            <a:endParaRPr lang="it-IT" sz="4000" b="0" strike="noStrike" spc="-1" dirty="0">
              <a:solidFill>
                <a:srgbClr val="F68100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FEA022"/>
      </a:dk2>
      <a:lt2>
        <a:srgbClr val="F6DB16"/>
      </a:lt2>
      <a:accent1>
        <a:srgbClr val="FEA022"/>
      </a:accent1>
      <a:accent2>
        <a:srgbClr val="FF6700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ersonalizzato 3">
      <a:dk1>
        <a:srgbClr val="F68100"/>
      </a:dk1>
      <a:lt1>
        <a:srgbClr val="FFFFFF"/>
      </a:lt1>
      <a:dk2>
        <a:srgbClr val="FEA022"/>
      </a:dk2>
      <a:lt2>
        <a:srgbClr val="EDE31F"/>
      </a:lt2>
      <a:accent1>
        <a:srgbClr val="FEA022"/>
      </a:accent1>
      <a:accent2>
        <a:srgbClr val="FF6700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2264</TotalTime>
  <Words>1965</Words>
  <Application>Microsoft Office PowerPoint</Application>
  <PresentationFormat>Presentazione su schermo (4:3)</PresentationFormat>
  <Paragraphs>262</Paragraphs>
  <Slides>30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3" baseType="lpstr">
      <vt:lpstr>Office Theme</vt:lpstr>
      <vt:lpstr>Office Theme</vt:lpstr>
      <vt:lpstr>Foglio di lavoro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POLITICA DI EFFICIENTAMENTO ENERGETICO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VALUTAZIONE DELL’OFFERTA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RveAdmin</dc:creator>
  <cp:lastModifiedBy>RveAdmin</cp:lastModifiedBy>
  <cp:revision>220</cp:revision>
  <cp:lastPrinted>2018-07-10T11:28:45Z</cp:lastPrinted>
  <dcterms:created xsi:type="dcterms:W3CDTF">2018-04-16T09:32:30Z</dcterms:created>
  <dcterms:modified xsi:type="dcterms:W3CDTF">2018-10-17T13:05:35Z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Presentazione su schermo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